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861" r:id="rId2"/>
    <p:sldId id="1201" r:id="rId3"/>
    <p:sldId id="1202" r:id="rId4"/>
    <p:sldId id="1210" r:id="rId5"/>
    <p:sldId id="1211" r:id="rId6"/>
    <p:sldId id="1212" r:id="rId7"/>
    <p:sldId id="1220" r:id="rId8"/>
    <p:sldId id="1213" r:id="rId9"/>
    <p:sldId id="1221" r:id="rId10"/>
    <p:sldId id="1222" r:id="rId11"/>
    <p:sldId id="1224" r:id="rId12"/>
    <p:sldId id="1223" r:id="rId13"/>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99" autoAdjust="0"/>
    <p:restoredTop sz="88427" autoAdjust="0"/>
  </p:normalViewPr>
  <p:slideViewPr>
    <p:cSldViewPr>
      <p:cViewPr varScale="1">
        <p:scale>
          <a:sx n="160" d="100"/>
          <a:sy n="160" d="100"/>
        </p:scale>
        <p:origin x="544" y="176"/>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7/7/22</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15158788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25383470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1507187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2930600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2730470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3919442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32569825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8366757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138462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31457625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1221962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1 Timothy 6 (Part B) </a:t>
            </a:r>
            <a:r>
              <a:rPr lang="en-US" sz="4400" kern="0" dirty="0" err="1">
                <a:solidFill>
                  <a:srgbClr val="FFFF00"/>
                </a:solidFill>
                <a:latin typeface="+mn-lt"/>
                <a:ea typeface="+mn-ea"/>
                <a:cs typeface="+mn-cs"/>
              </a:rPr>
              <a:t>v11</a:t>
            </a:r>
            <a:r>
              <a:rPr lang="en-US" sz="4400" kern="0" dirty="0">
                <a:solidFill>
                  <a:srgbClr val="FFFF00"/>
                </a:solidFill>
                <a:latin typeface="+mn-lt"/>
                <a:ea typeface="+mn-ea"/>
                <a:cs typeface="+mn-cs"/>
              </a:rPr>
              <a:t>-16</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a:extLst>
              <a:ext uri="{FF2B5EF4-FFF2-40B4-BE49-F238E27FC236}">
                <a16:creationId xmlns:a16="http://schemas.microsoft.com/office/drawing/2014/main" id="{E3B49DDF-8E4F-11EB-477A-B53CC1E872FF}"/>
              </a:ext>
            </a:extLst>
          </p:cNvPr>
          <p:cNvSpPr txBox="1"/>
          <p:nvPr/>
        </p:nvSpPr>
        <p:spPr>
          <a:xfrm>
            <a:off x="179512" y="0"/>
            <a:ext cx="8496944" cy="1200329"/>
          </a:xfrm>
          <a:prstGeom prst="rect">
            <a:avLst/>
          </a:prstGeom>
          <a:solidFill>
            <a:schemeClr val="bg1"/>
          </a:solidFill>
        </p:spPr>
        <p:txBody>
          <a:bodyPr wrap="square">
            <a:spAutoFit/>
          </a:bodyPr>
          <a:lstStyle/>
          <a:p>
            <a:r>
              <a:rPr lang="en-US" dirty="0">
                <a:latin typeface="Times New Roman" panose="02020603050405020304" pitchFamily="18" charset="0"/>
                <a:ea typeface="Times New Roman" panose="02020603050405020304" pitchFamily="18" charset="0"/>
              </a:rPr>
              <a:t>Luke 18:</a:t>
            </a:r>
            <a:r>
              <a:rPr lang="en-AU" dirty="0">
                <a:latin typeface="Times New Roman" panose="02020603050405020304" pitchFamily="18" charset="0"/>
                <a:ea typeface="Times New Roman" panose="02020603050405020304" pitchFamily="18" charset="0"/>
              </a:rPr>
              <a:t>(ESV) </a:t>
            </a:r>
          </a:p>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7 </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will not God give justice to his elect, who cry to him day and night?  Will he delay long over them?</a:t>
            </a:r>
            <a:r>
              <a:rPr lang="en-AU" dirty="0">
                <a:latin typeface="Comic Sans MS" panose="030F0902030302020204" pitchFamily="66" charset="0"/>
                <a:ea typeface="Times New Roman" panose="02020603050405020304" pitchFamily="18" charset="0"/>
                <a:cs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8 </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I tell you, </a:t>
            </a:r>
            <a:r>
              <a:rPr lang="en-AU"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he will give justice to them speedily.</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Nevertheless, when the Son of Man comes, </a:t>
            </a:r>
            <a:r>
              <a:rPr lang="en-AU"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will he find faith on earth</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t>
            </a:r>
            <a:endParaRPr lang="en-AU"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65327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827584" y="3355"/>
            <a:ext cx="7416824" cy="553998"/>
          </a:xfrm>
          <a:prstGeom prst="rect">
            <a:avLst/>
          </a:prstGeom>
          <a:noFill/>
          <a:ln>
            <a:noFill/>
          </a:ln>
        </p:spPr>
        <p:txBody>
          <a:bodyPr wrap="square" rtlCol="0">
            <a:spAutoFit/>
          </a:bodyPr>
          <a:lstStyle/>
          <a:p>
            <a:pPr marL="317500" indent="-317500" algn="ctr"/>
            <a:r>
              <a:rPr lang="en-AU" sz="3000" dirty="0">
                <a:solidFill>
                  <a:srgbClr val="FFFF00"/>
                </a:solidFill>
                <a:latin typeface="Times New Roman" panose="02020603050405020304" pitchFamily="18" charset="0"/>
                <a:cs typeface="Times New Roman" panose="02020603050405020304" pitchFamily="18" charset="0"/>
              </a:rPr>
              <a:t>Being a Man or Woman of God  ––  Godliness</a:t>
            </a:r>
          </a:p>
        </p:txBody>
      </p:sp>
      <p:sp>
        <p:nvSpPr>
          <p:cNvPr id="26" name="TextBox 25">
            <a:extLst>
              <a:ext uri="{FF2B5EF4-FFF2-40B4-BE49-F238E27FC236}">
                <a16:creationId xmlns:a16="http://schemas.microsoft.com/office/drawing/2014/main" id="{E3B49DDF-8E4F-11EB-477A-B53CC1E872FF}"/>
              </a:ext>
            </a:extLst>
          </p:cNvPr>
          <p:cNvSpPr txBox="1"/>
          <p:nvPr/>
        </p:nvSpPr>
        <p:spPr>
          <a:xfrm>
            <a:off x="720080" y="4474164"/>
            <a:ext cx="7542584" cy="1200329"/>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13 </a:t>
            </a:r>
            <a:r>
              <a:rPr lang="en-AU" dirty="0">
                <a:latin typeface="Comic Sans MS" panose="030F0902030302020204" pitchFamily="66" charset="0"/>
                <a:ea typeface="Times New Roman" panose="02020603050405020304" pitchFamily="18" charset="0"/>
                <a:cs typeface="Times New Roman" panose="02020603050405020304" pitchFamily="18" charset="0"/>
              </a:rPr>
              <a:t>I charge you in the presence of God, who gives life to all things, and of Christ Jesus, who in his testimony before Pontius Pilate made the good confession,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14 </a:t>
            </a:r>
            <a:r>
              <a:rPr lang="en-AU" dirty="0">
                <a:latin typeface="Comic Sans MS" panose="030F0902030302020204" pitchFamily="66" charset="0"/>
                <a:ea typeface="Times New Roman" panose="02020603050405020304" pitchFamily="18" charset="0"/>
                <a:cs typeface="Times New Roman" panose="02020603050405020304" pitchFamily="18" charset="0"/>
              </a:rPr>
              <a:t>to keep the commandment unstained and free from reproach until the appearing of our Lord Jesus Christ</a:t>
            </a:r>
            <a:endParaRPr lang="en-AU" dirty="0">
              <a:latin typeface="Comic Sans MS" panose="030F0902030302020204" pitchFamily="66" charset="0"/>
            </a:endParaRPr>
          </a:p>
        </p:txBody>
      </p:sp>
      <p:sp>
        <p:nvSpPr>
          <p:cNvPr id="19" name="TextBox 18">
            <a:extLst>
              <a:ext uri="{FF2B5EF4-FFF2-40B4-BE49-F238E27FC236}">
                <a16:creationId xmlns:a16="http://schemas.microsoft.com/office/drawing/2014/main" id="{4D768FA9-5251-A9BD-2E0E-AAFB09CFF8A8}"/>
              </a:ext>
            </a:extLst>
          </p:cNvPr>
          <p:cNvSpPr txBox="1"/>
          <p:nvPr/>
        </p:nvSpPr>
        <p:spPr>
          <a:xfrm>
            <a:off x="22608" y="429217"/>
            <a:ext cx="9144000"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Man or Woman of God actively pursues Godliness</a:t>
            </a:r>
          </a:p>
        </p:txBody>
      </p:sp>
      <p:sp>
        <p:nvSpPr>
          <p:cNvPr id="20" name="TextBox 19">
            <a:extLst>
              <a:ext uri="{FF2B5EF4-FFF2-40B4-BE49-F238E27FC236}">
                <a16:creationId xmlns:a16="http://schemas.microsoft.com/office/drawing/2014/main" id="{9B72FBC2-D100-2375-698E-20C4E9F2540E}"/>
              </a:ext>
            </a:extLst>
          </p:cNvPr>
          <p:cNvSpPr txBox="1"/>
          <p:nvPr/>
        </p:nvSpPr>
        <p:spPr>
          <a:xfrm>
            <a:off x="4305" y="683234"/>
            <a:ext cx="1331640"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Flee from:</a:t>
            </a:r>
          </a:p>
        </p:txBody>
      </p:sp>
      <p:sp>
        <p:nvSpPr>
          <p:cNvPr id="21" name="TextBox 20">
            <a:extLst>
              <a:ext uri="{FF2B5EF4-FFF2-40B4-BE49-F238E27FC236}">
                <a16:creationId xmlns:a16="http://schemas.microsoft.com/office/drawing/2014/main" id="{CBF8BF19-699E-9C80-962D-2AA64CCED69F}"/>
              </a:ext>
            </a:extLst>
          </p:cNvPr>
          <p:cNvSpPr txBox="1"/>
          <p:nvPr/>
        </p:nvSpPr>
        <p:spPr>
          <a:xfrm>
            <a:off x="1191930" y="714012"/>
            <a:ext cx="208823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ungodly teaching</a:t>
            </a:r>
          </a:p>
        </p:txBody>
      </p:sp>
      <p:sp>
        <p:nvSpPr>
          <p:cNvPr id="16" name="TextBox 15">
            <a:extLst>
              <a:ext uri="{FF2B5EF4-FFF2-40B4-BE49-F238E27FC236}">
                <a16:creationId xmlns:a16="http://schemas.microsoft.com/office/drawing/2014/main" id="{3AD5B3FE-61C7-6DBD-F99F-122B58FECA66}"/>
              </a:ext>
            </a:extLst>
          </p:cNvPr>
          <p:cNvSpPr txBox="1"/>
          <p:nvPr/>
        </p:nvSpPr>
        <p:spPr>
          <a:xfrm>
            <a:off x="3390835" y="730499"/>
            <a:ext cx="4159144"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teaching that appeals to worldly cravings</a:t>
            </a:r>
          </a:p>
        </p:txBody>
      </p:sp>
      <p:sp>
        <p:nvSpPr>
          <p:cNvPr id="17" name="TextBox 16">
            <a:extLst>
              <a:ext uri="{FF2B5EF4-FFF2-40B4-BE49-F238E27FC236}">
                <a16:creationId xmlns:a16="http://schemas.microsoft.com/office/drawing/2014/main" id="{BB0F6C33-A08D-4904-CFEC-9C760C0F6E91}"/>
              </a:ext>
            </a:extLst>
          </p:cNvPr>
          <p:cNvSpPr txBox="1"/>
          <p:nvPr/>
        </p:nvSpPr>
        <p:spPr>
          <a:xfrm>
            <a:off x="1202373" y="975077"/>
            <a:ext cx="208823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love of money</a:t>
            </a:r>
          </a:p>
        </p:txBody>
      </p:sp>
      <p:sp>
        <p:nvSpPr>
          <p:cNvPr id="18" name="TextBox 17">
            <a:extLst>
              <a:ext uri="{FF2B5EF4-FFF2-40B4-BE49-F238E27FC236}">
                <a16:creationId xmlns:a16="http://schemas.microsoft.com/office/drawing/2014/main" id="{1F99DD1D-4480-DD7A-691E-D8E1D11928FE}"/>
              </a:ext>
            </a:extLst>
          </p:cNvPr>
          <p:cNvSpPr txBox="1"/>
          <p:nvPr/>
        </p:nvSpPr>
        <p:spPr>
          <a:xfrm>
            <a:off x="3390835" y="947514"/>
            <a:ext cx="248161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controversial teaching</a:t>
            </a:r>
          </a:p>
        </p:txBody>
      </p:sp>
      <p:sp>
        <p:nvSpPr>
          <p:cNvPr id="22" name="TextBox 21">
            <a:extLst>
              <a:ext uri="{FF2B5EF4-FFF2-40B4-BE49-F238E27FC236}">
                <a16:creationId xmlns:a16="http://schemas.microsoft.com/office/drawing/2014/main" id="{3D157CC4-DE25-F3E2-AC50-34FB0691B83D}"/>
              </a:ext>
            </a:extLst>
          </p:cNvPr>
          <p:cNvSpPr txBox="1"/>
          <p:nvPr/>
        </p:nvSpPr>
        <p:spPr>
          <a:xfrm>
            <a:off x="14748" y="1250367"/>
            <a:ext cx="1331640"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Pursue:</a:t>
            </a:r>
          </a:p>
        </p:txBody>
      </p:sp>
      <p:sp>
        <p:nvSpPr>
          <p:cNvPr id="23" name="TextBox 22">
            <a:extLst>
              <a:ext uri="{FF2B5EF4-FFF2-40B4-BE49-F238E27FC236}">
                <a16:creationId xmlns:a16="http://schemas.microsoft.com/office/drawing/2014/main" id="{07DB2F66-A3CA-0B46-ED5B-A264EBF9778B}"/>
              </a:ext>
            </a:extLst>
          </p:cNvPr>
          <p:cNvSpPr txBox="1"/>
          <p:nvPr/>
        </p:nvSpPr>
        <p:spPr>
          <a:xfrm>
            <a:off x="1202373" y="1281145"/>
            <a:ext cx="208823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Righteousness</a:t>
            </a:r>
          </a:p>
        </p:txBody>
      </p:sp>
      <p:sp>
        <p:nvSpPr>
          <p:cNvPr id="24" name="TextBox 23">
            <a:extLst>
              <a:ext uri="{FF2B5EF4-FFF2-40B4-BE49-F238E27FC236}">
                <a16:creationId xmlns:a16="http://schemas.microsoft.com/office/drawing/2014/main" id="{7516EBDE-6CFF-17DA-9675-838BCFFBF8D1}"/>
              </a:ext>
            </a:extLst>
          </p:cNvPr>
          <p:cNvSpPr txBox="1"/>
          <p:nvPr/>
        </p:nvSpPr>
        <p:spPr>
          <a:xfrm>
            <a:off x="3401278" y="1297632"/>
            <a:ext cx="4159144"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Godliness</a:t>
            </a:r>
          </a:p>
        </p:txBody>
      </p:sp>
      <p:sp>
        <p:nvSpPr>
          <p:cNvPr id="25" name="TextBox 24">
            <a:extLst>
              <a:ext uri="{FF2B5EF4-FFF2-40B4-BE49-F238E27FC236}">
                <a16:creationId xmlns:a16="http://schemas.microsoft.com/office/drawing/2014/main" id="{9C2B1283-3BDD-9077-F4A6-E738FDC98F81}"/>
              </a:ext>
            </a:extLst>
          </p:cNvPr>
          <p:cNvSpPr txBox="1"/>
          <p:nvPr/>
        </p:nvSpPr>
        <p:spPr>
          <a:xfrm>
            <a:off x="1202373" y="1528410"/>
            <a:ext cx="208823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Steadfastness</a:t>
            </a:r>
          </a:p>
        </p:txBody>
      </p:sp>
      <p:sp>
        <p:nvSpPr>
          <p:cNvPr id="27" name="TextBox 26">
            <a:extLst>
              <a:ext uri="{FF2B5EF4-FFF2-40B4-BE49-F238E27FC236}">
                <a16:creationId xmlns:a16="http://schemas.microsoft.com/office/drawing/2014/main" id="{0265F494-1E40-4754-467A-3A0048E1F4F2}"/>
              </a:ext>
            </a:extLst>
          </p:cNvPr>
          <p:cNvSpPr txBox="1"/>
          <p:nvPr/>
        </p:nvSpPr>
        <p:spPr>
          <a:xfrm>
            <a:off x="3401278" y="1538017"/>
            <a:ext cx="248161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Gentleness</a:t>
            </a:r>
          </a:p>
        </p:txBody>
      </p:sp>
      <p:sp>
        <p:nvSpPr>
          <p:cNvPr id="29" name="TextBox 28">
            <a:extLst>
              <a:ext uri="{FF2B5EF4-FFF2-40B4-BE49-F238E27FC236}">
                <a16:creationId xmlns:a16="http://schemas.microsoft.com/office/drawing/2014/main" id="{6B2EF912-4592-539E-80B9-DE1D366C6279}"/>
              </a:ext>
            </a:extLst>
          </p:cNvPr>
          <p:cNvSpPr txBox="1"/>
          <p:nvPr/>
        </p:nvSpPr>
        <p:spPr>
          <a:xfrm>
            <a:off x="5118450" y="1299523"/>
            <a:ext cx="208823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Faith</a:t>
            </a:r>
          </a:p>
        </p:txBody>
      </p:sp>
      <p:sp>
        <p:nvSpPr>
          <p:cNvPr id="30" name="TextBox 29">
            <a:extLst>
              <a:ext uri="{FF2B5EF4-FFF2-40B4-BE49-F238E27FC236}">
                <a16:creationId xmlns:a16="http://schemas.microsoft.com/office/drawing/2014/main" id="{1EFBADA6-430B-83BE-7061-92355FD63E22}"/>
              </a:ext>
            </a:extLst>
          </p:cNvPr>
          <p:cNvSpPr txBox="1"/>
          <p:nvPr/>
        </p:nvSpPr>
        <p:spPr>
          <a:xfrm>
            <a:off x="6276199" y="1299523"/>
            <a:ext cx="208823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Love</a:t>
            </a:r>
          </a:p>
        </p:txBody>
      </p:sp>
      <p:sp>
        <p:nvSpPr>
          <p:cNvPr id="31" name="TextBox 30">
            <a:extLst>
              <a:ext uri="{FF2B5EF4-FFF2-40B4-BE49-F238E27FC236}">
                <a16:creationId xmlns:a16="http://schemas.microsoft.com/office/drawing/2014/main" id="{91D3EE6B-8F7E-1FD4-B59A-38752F029192}"/>
              </a:ext>
            </a:extLst>
          </p:cNvPr>
          <p:cNvSpPr txBox="1"/>
          <p:nvPr/>
        </p:nvSpPr>
        <p:spPr>
          <a:xfrm>
            <a:off x="-6099" y="1780771"/>
            <a:ext cx="7084906"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Fight the good fight of Faith – This is our mission:</a:t>
            </a:r>
          </a:p>
        </p:txBody>
      </p:sp>
      <p:sp>
        <p:nvSpPr>
          <p:cNvPr id="32" name="TextBox 31">
            <a:extLst>
              <a:ext uri="{FF2B5EF4-FFF2-40B4-BE49-F238E27FC236}">
                <a16:creationId xmlns:a16="http://schemas.microsoft.com/office/drawing/2014/main" id="{45FDDA34-F107-819C-0216-5703B5108FE7}"/>
              </a:ext>
            </a:extLst>
          </p:cNvPr>
          <p:cNvSpPr txBox="1"/>
          <p:nvPr/>
        </p:nvSpPr>
        <p:spPr>
          <a:xfrm>
            <a:off x="238047" y="2088647"/>
            <a:ext cx="8885105" cy="2308324"/>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Take hold of eternal life.  Struggle and contend for the Christian faith. </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Keep believing even when persecuted.  Not shallow rooted. </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Keep focused on Christ.  Not choked out by other desires.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Confessing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Keeping The Christian Faith, free from reproach (Godly Righteous living)</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Keeping The Christian Faith – The true Gospel  –  Everyone of truth listens to Jesus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Keeping the faith right through to the appearing of Jesus.  </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 ready.  Jesus will appear at just the right moment.  (We know not when)</a:t>
            </a:r>
          </a:p>
        </p:txBody>
      </p:sp>
    </p:spTree>
    <p:extLst>
      <p:ext uri="{BB962C8B-B14F-4D97-AF65-F5344CB8AC3E}">
        <p14:creationId xmlns:p14="http://schemas.microsoft.com/office/powerpoint/2010/main" val="3668142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2">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2">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2">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827584" y="3355"/>
            <a:ext cx="7416824" cy="553998"/>
          </a:xfrm>
          <a:prstGeom prst="rect">
            <a:avLst/>
          </a:prstGeom>
          <a:noFill/>
          <a:ln>
            <a:noFill/>
          </a:ln>
        </p:spPr>
        <p:txBody>
          <a:bodyPr wrap="square" rtlCol="0">
            <a:spAutoFit/>
          </a:bodyPr>
          <a:lstStyle/>
          <a:p>
            <a:pPr marL="317500" indent="-317500" algn="ctr"/>
            <a:r>
              <a:rPr lang="en-AU" sz="3000" dirty="0">
                <a:solidFill>
                  <a:srgbClr val="FFFF00"/>
                </a:solidFill>
                <a:latin typeface="Times New Roman" panose="02020603050405020304" pitchFamily="18" charset="0"/>
                <a:cs typeface="Times New Roman" panose="02020603050405020304" pitchFamily="18" charset="0"/>
              </a:rPr>
              <a:t>Being a Man or Woman of God  ––  Godliness</a:t>
            </a:r>
          </a:p>
        </p:txBody>
      </p:sp>
      <p:sp>
        <p:nvSpPr>
          <p:cNvPr id="26" name="TextBox 25">
            <a:extLst>
              <a:ext uri="{FF2B5EF4-FFF2-40B4-BE49-F238E27FC236}">
                <a16:creationId xmlns:a16="http://schemas.microsoft.com/office/drawing/2014/main" id="{E3B49DDF-8E4F-11EB-477A-B53CC1E872FF}"/>
              </a:ext>
            </a:extLst>
          </p:cNvPr>
          <p:cNvSpPr txBox="1"/>
          <p:nvPr/>
        </p:nvSpPr>
        <p:spPr>
          <a:xfrm>
            <a:off x="0" y="4794916"/>
            <a:ext cx="9129251" cy="923330"/>
          </a:xfrm>
          <a:prstGeom prst="rect">
            <a:avLst/>
          </a:prstGeom>
          <a:solidFill>
            <a:schemeClr val="bg1"/>
          </a:solidFill>
        </p:spPr>
        <p:txBody>
          <a:bodyPr wrap="square">
            <a:spAutoFit/>
          </a:bodyPr>
          <a:lstStyle/>
          <a:p>
            <a:r>
              <a:rPr lang="en-AU" dirty="0">
                <a:latin typeface="Comic Sans MS" panose="030F0902030302020204" pitchFamily="66" charset="0"/>
                <a:ea typeface="Times New Roman" panose="02020603050405020304" pitchFamily="18" charset="0"/>
                <a:cs typeface="Times New Roman" panose="02020603050405020304" pitchFamily="18" charset="0"/>
              </a:rPr>
              <a:t>he who is the blessed and only Sovereign, the King of kings and Lord of lords,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16 </a:t>
            </a:r>
            <a:r>
              <a:rPr lang="en-AU" dirty="0">
                <a:latin typeface="Comic Sans MS" panose="030F0902030302020204" pitchFamily="66" charset="0"/>
                <a:ea typeface="Times New Roman" panose="02020603050405020304" pitchFamily="18" charset="0"/>
                <a:cs typeface="Times New Roman" panose="02020603050405020304" pitchFamily="18" charset="0"/>
              </a:rPr>
              <a:t>who alone has immortality, who dwells in unapproachable light, whom no one has ever seen or can see.  To him be honour and eternal dominion.  Amen.</a:t>
            </a:r>
            <a:endParaRPr lang="en-AU" dirty="0">
              <a:latin typeface="Comic Sans MS" panose="030F0902030302020204" pitchFamily="66" charset="0"/>
            </a:endParaRPr>
          </a:p>
        </p:txBody>
      </p:sp>
      <p:sp>
        <p:nvSpPr>
          <p:cNvPr id="19" name="TextBox 18">
            <a:extLst>
              <a:ext uri="{FF2B5EF4-FFF2-40B4-BE49-F238E27FC236}">
                <a16:creationId xmlns:a16="http://schemas.microsoft.com/office/drawing/2014/main" id="{4D768FA9-5251-A9BD-2E0E-AAFB09CFF8A8}"/>
              </a:ext>
            </a:extLst>
          </p:cNvPr>
          <p:cNvSpPr txBox="1"/>
          <p:nvPr/>
        </p:nvSpPr>
        <p:spPr>
          <a:xfrm>
            <a:off x="22608" y="429217"/>
            <a:ext cx="9144000"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Man or Woman of God actively pursues Godliness</a:t>
            </a:r>
          </a:p>
        </p:txBody>
      </p:sp>
      <p:sp>
        <p:nvSpPr>
          <p:cNvPr id="20" name="TextBox 19">
            <a:extLst>
              <a:ext uri="{FF2B5EF4-FFF2-40B4-BE49-F238E27FC236}">
                <a16:creationId xmlns:a16="http://schemas.microsoft.com/office/drawing/2014/main" id="{9B72FBC2-D100-2375-698E-20C4E9F2540E}"/>
              </a:ext>
            </a:extLst>
          </p:cNvPr>
          <p:cNvSpPr txBox="1"/>
          <p:nvPr/>
        </p:nvSpPr>
        <p:spPr>
          <a:xfrm>
            <a:off x="4305" y="683234"/>
            <a:ext cx="1331640"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Flee from:</a:t>
            </a:r>
          </a:p>
        </p:txBody>
      </p:sp>
      <p:sp>
        <p:nvSpPr>
          <p:cNvPr id="21" name="TextBox 20">
            <a:extLst>
              <a:ext uri="{FF2B5EF4-FFF2-40B4-BE49-F238E27FC236}">
                <a16:creationId xmlns:a16="http://schemas.microsoft.com/office/drawing/2014/main" id="{CBF8BF19-699E-9C80-962D-2AA64CCED69F}"/>
              </a:ext>
            </a:extLst>
          </p:cNvPr>
          <p:cNvSpPr txBox="1"/>
          <p:nvPr/>
        </p:nvSpPr>
        <p:spPr>
          <a:xfrm>
            <a:off x="1191930" y="714012"/>
            <a:ext cx="208823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ungodly teaching</a:t>
            </a:r>
          </a:p>
        </p:txBody>
      </p:sp>
      <p:sp>
        <p:nvSpPr>
          <p:cNvPr id="16" name="TextBox 15">
            <a:extLst>
              <a:ext uri="{FF2B5EF4-FFF2-40B4-BE49-F238E27FC236}">
                <a16:creationId xmlns:a16="http://schemas.microsoft.com/office/drawing/2014/main" id="{3AD5B3FE-61C7-6DBD-F99F-122B58FECA66}"/>
              </a:ext>
            </a:extLst>
          </p:cNvPr>
          <p:cNvSpPr txBox="1"/>
          <p:nvPr/>
        </p:nvSpPr>
        <p:spPr>
          <a:xfrm>
            <a:off x="3390835" y="730499"/>
            <a:ext cx="4159144"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teaching that appeals to worldly cravings</a:t>
            </a:r>
          </a:p>
        </p:txBody>
      </p:sp>
      <p:sp>
        <p:nvSpPr>
          <p:cNvPr id="17" name="TextBox 16">
            <a:extLst>
              <a:ext uri="{FF2B5EF4-FFF2-40B4-BE49-F238E27FC236}">
                <a16:creationId xmlns:a16="http://schemas.microsoft.com/office/drawing/2014/main" id="{BB0F6C33-A08D-4904-CFEC-9C760C0F6E91}"/>
              </a:ext>
            </a:extLst>
          </p:cNvPr>
          <p:cNvSpPr txBox="1"/>
          <p:nvPr/>
        </p:nvSpPr>
        <p:spPr>
          <a:xfrm>
            <a:off x="1202373" y="975077"/>
            <a:ext cx="208823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love of money</a:t>
            </a:r>
          </a:p>
        </p:txBody>
      </p:sp>
      <p:sp>
        <p:nvSpPr>
          <p:cNvPr id="18" name="TextBox 17">
            <a:extLst>
              <a:ext uri="{FF2B5EF4-FFF2-40B4-BE49-F238E27FC236}">
                <a16:creationId xmlns:a16="http://schemas.microsoft.com/office/drawing/2014/main" id="{1F99DD1D-4480-DD7A-691E-D8E1D11928FE}"/>
              </a:ext>
            </a:extLst>
          </p:cNvPr>
          <p:cNvSpPr txBox="1"/>
          <p:nvPr/>
        </p:nvSpPr>
        <p:spPr>
          <a:xfrm>
            <a:off x="3390835" y="947514"/>
            <a:ext cx="248161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controversial teaching</a:t>
            </a:r>
          </a:p>
        </p:txBody>
      </p:sp>
      <p:sp>
        <p:nvSpPr>
          <p:cNvPr id="22" name="TextBox 21">
            <a:extLst>
              <a:ext uri="{FF2B5EF4-FFF2-40B4-BE49-F238E27FC236}">
                <a16:creationId xmlns:a16="http://schemas.microsoft.com/office/drawing/2014/main" id="{3D157CC4-DE25-F3E2-AC50-34FB0691B83D}"/>
              </a:ext>
            </a:extLst>
          </p:cNvPr>
          <p:cNvSpPr txBox="1"/>
          <p:nvPr/>
        </p:nvSpPr>
        <p:spPr>
          <a:xfrm>
            <a:off x="14748" y="1250367"/>
            <a:ext cx="1331640"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Pursue:</a:t>
            </a:r>
          </a:p>
        </p:txBody>
      </p:sp>
      <p:sp>
        <p:nvSpPr>
          <p:cNvPr id="23" name="TextBox 22">
            <a:extLst>
              <a:ext uri="{FF2B5EF4-FFF2-40B4-BE49-F238E27FC236}">
                <a16:creationId xmlns:a16="http://schemas.microsoft.com/office/drawing/2014/main" id="{07DB2F66-A3CA-0B46-ED5B-A264EBF9778B}"/>
              </a:ext>
            </a:extLst>
          </p:cNvPr>
          <p:cNvSpPr txBox="1"/>
          <p:nvPr/>
        </p:nvSpPr>
        <p:spPr>
          <a:xfrm>
            <a:off x="1202373" y="1281145"/>
            <a:ext cx="208823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Righteousness</a:t>
            </a:r>
          </a:p>
        </p:txBody>
      </p:sp>
      <p:sp>
        <p:nvSpPr>
          <p:cNvPr id="24" name="TextBox 23">
            <a:extLst>
              <a:ext uri="{FF2B5EF4-FFF2-40B4-BE49-F238E27FC236}">
                <a16:creationId xmlns:a16="http://schemas.microsoft.com/office/drawing/2014/main" id="{7516EBDE-6CFF-17DA-9675-838BCFFBF8D1}"/>
              </a:ext>
            </a:extLst>
          </p:cNvPr>
          <p:cNvSpPr txBox="1"/>
          <p:nvPr/>
        </p:nvSpPr>
        <p:spPr>
          <a:xfrm>
            <a:off x="3401278" y="1297632"/>
            <a:ext cx="4159144"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Godliness</a:t>
            </a:r>
          </a:p>
        </p:txBody>
      </p:sp>
      <p:sp>
        <p:nvSpPr>
          <p:cNvPr id="25" name="TextBox 24">
            <a:extLst>
              <a:ext uri="{FF2B5EF4-FFF2-40B4-BE49-F238E27FC236}">
                <a16:creationId xmlns:a16="http://schemas.microsoft.com/office/drawing/2014/main" id="{9C2B1283-3BDD-9077-F4A6-E738FDC98F81}"/>
              </a:ext>
            </a:extLst>
          </p:cNvPr>
          <p:cNvSpPr txBox="1"/>
          <p:nvPr/>
        </p:nvSpPr>
        <p:spPr>
          <a:xfrm>
            <a:off x="1202373" y="1528410"/>
            <a:ext cx="208823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Steadfastness</a:t>
            </a:r>
          </a:p>
        </p:txBody>
      </p:sp>
      <p:sp>
        <p:nvSpPr>
          <p:cNvPr id="27" name="TextBox 26">
            <a:extLst>
              <a:ext uri="{FF2B5EF4-FFF2-40B4-BE49-F238E27FC236}">
                <a16:creationId xmlns:a16="http://schemas.microsoft.com/office/drawing/2014/main" id="{0265F494-1E40-4754-467A-3A0048E1F4F2}"/>
              </a:ext>
            </a:extLst>
          </p:cNvPr>
          <p:cNvSpPr txBox="1"/>
          <p:nvPr/>
        </p:nvSpPr>
        <p:spPr>
          <a:xfrm>
            <a:off x="3401278" y="1538017"/>
            <a:ext cx="248161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Gentleness</a:t>
            </a:r>
          </a:p>
        </p:txBody>
      </p:sp>
      <p:sp>
        <p:nvSpPr>
          <p:cNvPr id="29" name="TextBox 28">
            <a:extLst>
              <a:ext uri="{FF2B5EF4-FFF2-40B4-BE49-F238E27FC236}">
                <a16:creationId xmlns:a16="http://schemas.microsoft.com/office/drawing/2014/main" id="{6B2EF912-4592-539E-80B9-DE1D366C6279}"/>
              </a:ext>
            </a:extLst>
          </p:cNvPr>
          <p:cNvSpPr txBox="1"/>
          <p:nvPr/>
        </p:nvSpPr>
        <p:spPr>
          <a:xfrm>
            <a:off x="5118450" y="1299523"/>
            <a:ext cx="208823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Faith</a:t>
            </a:r>
          </a:p>
        </p:txBody>
      </p:sp>
      <p:sp>
        <p:nvSpPr>
          <p:cNvPr id="30" name="TextBox 29">
            <a:extLst>
              <a:ext uri="{FF2B5EF4-FFF2-40B4-BE49-F238E27FC236}">
                <a16:creationId xmlns:a16="http://schemas.microsoft.com/office/drawing/2014/main" id="{1EFBADA6-430B-83BE-7061-92355FD63E22}"/>
              </a:ext>
            </a:extLst>
          </p:cNvPr>
          <p:cNvSpPr txBox="1"/>
          <p:nvPr/>
        </p:nvSpPr>
        <p:spPr>
          <a:xfrm>
            <a:off x="6276199" y="1299523"/>
            <a:ext cx="208823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Love</a:t>
            </a:r>
          </a:p>
        </p:txBody>
      </p:sp>
      <p:sp>
        <p:nvSpPr>
          <p:cNvPr id="31" name="TextBox 30">
            <a:extLst>
              <a:ext uri="{FF2B5EF4-FFF2-40B4-BE49-F238E27FC236}">
                <a16:creationId xmlns:a16="http://schemas.microsoft.com/office/drawing/2014/main" id="{91D3EE6B-8F7E-1FD4-B59A-38752F029192}"/>
              </a:ext>
            </a:extLst>
          </p:cNvPr>
          <p:cNvSpPr txBox="1"/>
          <p:nvPr/>
        </p:nvSpPr>
        <p:spPr>
          <a:xfrm>
            <a:off x="-6099" y="1780771"/>
            <a:ext cx="7084906"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Fight the good fight of Faith – This is our mission:</a:t>
            </a:r>
          </a:p>
        </p:txBody>
      </p:sp>
      <p:sp>
        <p:nvSpPr>
          <p:cNvPr id="32" name="TextBox 31">
            <a:extLst>
              <a:ext uri="{FF2B5EF4-FFF2-40B4-BE49-F238E27FC236}">
                <a16:creationId xmlns:a16="http://schemas.microsoft.com/office/drawing/2014/main" id="{45FDDA34-F107-819C-0216-5703B5108FE7}"/>
              </a:ext>
            </a:extLst>
          </p:cNvPr>
          <p:cNvSpPr txBox="1"/>
          <p:nvPr/>
        </p:nvSpPr>
        <p:spPr>
          <a:xfrm>
            <a:off x="238047" y="2088647"/>
            <a:ext cx="8885105" cy="2308324"/>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Take hold of eternal life.  Struggle and contend for the Christian faith. </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Keep believing even when persecuted.  Not shallow rooted. </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Keep focused on Christ.  Not choked out by other desires.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Confessing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Keeping The Christian Faith, free from reproach (Godly Righteous living)</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Keeping The Christian Faith – The true Gospel  –  Everyone of truth listens to Jesus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Keeping the faith right through to the appearing of Jesus.  </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 ready.  Jesus will appear at just the right moment.  (We know not when)</a:t>
            </a:r>
          </a:p>
        </p:txBody>
      </p:sp>
      <p:sp>
        <p:nvSpPr>
          <p:cNvPr id="28" name="TextBox 27">
            <a:extLst>
              <a:ext uri="{FF2B5EF4-FFF2-40B4-BE49-F238E27FC236}">
                <a16:creationId xmlns:a16="http://schemas.microsoft.com/office/drawing/2014/main" id="{3E3D3BF3-B519-AFD3-5676-2296CD69854C}"/>
              </a:ext>
            </a:extLst>
          </p:cNvPr>
          <p:cNvSpPr txBox="1"/>
          <p:nvPr/>
        </p:nvSpPr>
        <p:spPr>
          <a:xfrm>
            <a:off x="8650" y="4258500"/>
            <a:ext cx="9114502"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Being content with Godliness – not a tough ask when this is God:</a:t>
            </a:r>
          </a:p>
        </p:txBody>
      </p:sp>
    </p:spTree>
    <p:extLst>
      <p:ext uri="{BB962C8B-B14F-4D97-AF65-F5344CB8AC3E}">
        <p14:creationId xmlns:p14="http://schemas.microsoft.com/office/powerpoint/2010/main" val="1350642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3323987"/>
          </a:xfrm>
          <a:prstGeom prst="rect">
            <a:avLst/>
          </a:prstGeom>
          <a:noFill/>
          <a:ln w="9525">
            <a:noFill/>
            <a:miter lim="800000"/>
            <a:headEnd/>
            <a:tailEnd/>
          </a:ln>
        </p:spPr>
        <p:txBody>
          <a:bodyPr wrap="square">
            <a:prstTxWarp prst="textNoShape">
              <a:avLst/>
            </a:prstTxWarp>
            <a:spAutoFit/>
          </a:bodyPr>
          <a:lstStyle/>
          <a:p>
            <a:r>
              <a:rPr lang="en-AU" sz="3000" b="1" dirty="0">
                <a:solidFill>
                  <a:schemeClr val="bg1"/>
                </a:solidFill>
                <a:latin typeface="Times New Roman" panose="02020603050405020304" pitchFamily="18" charset="0"/>
                <a:ea typeface="Times New Roman" panose="02020603050405020304" pitchFamily="18" charset="0"/>
              </a:rPr>
              <a:t>6 </a:t>
            </a:r>
            <a:r>
              <a:rPr lang="en-AU" sz="3000" dirty="0">
                <a:solidFill>
                  <a:schemeClr val="bg1"/>
                </a:solidFill>
                <a:latin typeface="Times New Roman" panose="02020603050405020304" pitchFamily="18" charset="0"/>
                <a:ea typeface="Times New Roman" panose="02020603050405020304" pitchFamily="18" charset="0"/>
              </a:rPr>
              <a:t>Let all who are under a yoke as bondservants regard their own masters as worthy of all honour, so that the name of God and the teaching may not be reviled.  </a:t>
            </a:r>
            <a:r>
              <a:rPr lang="en-AU" sz="3000" b="1" baseline="30000" dirty="0">
                <a:solidFill>
                  <a:schemeClr val="bg1"/>
                </a:solidFill>
                <a:latin typeface="Times New Roman" panose="02020603050405020304" pitchFamily="18" charset="0"/>
                <a:ea typeface="Times New Roman" panose="02020603050405020304" pitchFamily="18" charset="0"/>
              </a:rPr>
              <a:t>2 </a:t>
            </a:r>
            <a:r>
              <a:rPr lang="en-AU" sz="3000" dirty="0">
                <a:solidFill>
                  <a:schemeClr val="bg1"/>
                </a:solidFill>
                <a:latin typeface="Times New Roman" panose="02020603050405020304" pitchFamily="18" charset="0"/>
                <a:ea typeface="Times New Roman" panose="02020603050405020304" pitchFamily="18" charset="0"/>
              </a:rPr>
              <a:t>Those who have believing masters must not be disrespectful on the ground that they are brothers;  rather they must serve all the better since those who benefit by their good service are believers and beloved.</a:t>
            </a:r>
            <a:r>
              <a:rPr lang="en-AU" sz="3000" dirty="0">
                <a:solidFill>
                  <a:schemeClr val="bg1"/>
                </a:solidFill>
              </a:rPr>
              <a:t> </a:t>
            </a:r>
            <a:endParaRPr lang="en-AU" sz="3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6342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5632311"/>
          </a:xfrm>
          <a:prstGeom prst="rect">
            <a:avLst/>
          </a:prstGeom>
          <a:noFill/>
          <a:ln w="9525">
            <a:noFill/>
            <a:miter lim="800000"/>
            <a:headEnd/>
            <a:tailEnd/>
          </a:ln>
        </p:spPr>
        <p:txBody>
          <a:bodyPr wrap="square">
            <a:prstTxWarp prst="textNoShape">
              <a:avLst/>
            </a:prstTxWarp>
            <a:spAutoFit/>
          </a:bodyPr>
          <a:lstStyle/>
          <a:p>
            <a:pPr indent="152400"/>
            <a:r>
              <a:rPr lang="en-AU" sz="3000" dirty="0">
                <a:solidFill>
                  <a:schemeClr val="bg1"/>
                </a:solidFill>
                <a:latin typeface="Times New Roman" panose="02020603050405020304" pitchFamily="18" charset="0"/>
                <a:ea typeface="Times New Roman" panose="02020603050405020304" pitchFamily="18" charset="0"/>
              </a:rPr>
              <a:t>Teach and urge these things. </a:t>
            </a:r>
            <a:r>
              <a:rPr lang="en-AU" sz="3000" b="1" baseline="30000" dirty="0">
                <a:solidFill>
                  <a:schemeClr val="bg1"/>
                </a:solidFill>
                <a:latin typeface="Times New Roman" panose="02020603050405020304" pitchFamily="18" charset="0"/>
                <a:ea typeface="Times New Roman" panose="02020603050405020304" pitchFamily="18" charset="0"/>
              </a:rPr>
              <a:t>3 </a:t>
            </a:r>
            <a:r>
              <a:rPr lang="en-AU" sz="3000" dirty="0">
                <a:solidFill>
                  <a:schemeClr val="bg1"/>
                </a:solidFill>
                <a:latin typeface="Times New Roman" panose="02020603050405020304" pitchFamily="18" charset="0"/>
                <a:ea typeface="Times New Roman" panose="02020603050405020304" pitchFamily="18" charset="0"/>
              </a:rPr>
              <a:t>If anyone teaches a different doctrine and does not agree with the sound words of our Lord Jesus Christ and the teaching that accords with godliness, </a:t>
            </a:r>
            <a:r>
              <a:rPr lang="en-AU" sz="3000" b="1" baseline="30000" dirty="0">
                <a:solidFill>
                  <a:schemeClr val="bg1"/>
                </a:solidFill>
                <a:latin typeface="Times New Roman" panose="02020603050405020304" pitchFamily="18" charset="0"/>
                <a:ea typeface="Times New Roman" panose="02020603050405020304" pitchFamily="18" charset="0"/>
              </a:rPr>
              <a:t>4 </a:t>
            </a:r>
            <a:r>
              <a:rPr lang="en-AU" sz="3000" dirty="0">
                <a:solidFill>
                  <a:schemeClr val="bg1"/>
                </a:solidFill>
                <a:latin typeface="Times New Roman" panose="02020603050405020304" pitchFamily="18" charset="0"/>
                <a:ea typeface="Times New Roman" panose="02020603050405020304" pitchFamily="18" charset="0"/>
              </a:rPr>
              <a:t>he is puffed up with conceit and understands nothing.  He has an unhealthy craving for controversy and for quarrels about words, which produce envy, dissension, slander, evil suspicions, </a:t>
            </a:r>
            <a:r>
              <a:rPr lang="en-AU" sz="3000" b="1" baseline="30000" dirty="0">
                <a:solidFill>
                  <a:schemeClr val="bg1"/>
                </a:solidFill>
                <a:latin typeface="Times New Roman" panose="02020603050405020304" pitchFamily="18" charset="0"/>
                <a:ea typeface="Times New Roman" panose="02020603050405020304" pitchFamily="18" charset="0"/>
              </a:rPr>
              <a:t>5 </a:t>
            </a:r>
            <a:r>
              <a:rPr lang="en-AU" sz="3000" dirty="0">
                <a:solidFill>
                  <a:schemeClr val="bg1"/>
                </a:solidFill>
                <a:latin typeface="Times New Roman" panose="02020603050405020304" pitchFamily="18" charset="0"/>
                <a:ea typeface="Times New Roman" panose="02020603050405020304" pitchFamily="18" charset="0"/>
              </a:rPr>
              <a:t>and constant friction among people who are depraved in mind and deprived of the truth, imagining that godliness is a means of gain.  </a:t>
            </a:r>
            <a:r>
              <a:rPr lang="en-AU" sz="3000" b="1" baseline="30000" dirty="0">
                <a:solidFill>
                  <a:schemeClr val="bg1"/>
                </a:solidFill>
                <a:latin typeface="Times New Roman" panose="02020603050405020304" pitchFamily="18" charset="0"/>
                <a:ea typeface="Times New Roman" panose="02020603050405020304" pitchFamily="18" charset="0"/>
              </a:rPr>
              <a:t>6 </a:t>
            </a:r>
            <a:r>
              <a:rPr lang="en-AU" sz="3000" dirty="0">
                <a:solidFill>
                  <a:schemeClr val="bg1"/>
                </a:solidFill>
                <a:latin typeface="Times New Roman" panose="02020603050405020304" pitchFamily="18" charset="0"/>
                <a:ea typeface="Times New Roman" panose="02020603050405020304" pitchFamily="18" charset="0"/>
              </a:rPr>
              <a:t>But godliness with contentment is great gain, </a:t>
            </a:r>
            <a:r>
              <a:rPr lang="en-AU" sz="3000" b="1" baseline="30000" dirty="0">
                <a:solidFill>
                  <a:schemeClr val="bg1"/>
                </a:solidFill>
                <a:latin typeface="Times New Roman" panose="02020603050405020304" pitchFamily="18" charset="0"/>
                <a:ea typeface="Times New Roman" panose="02020603050405020304" pitchFamily="18" charset="0"/>
              </a:rPr>
              <a:t>7 </a:t>
            </a:r>
            <a:r>
              <a:rPr lang="en-AU" sz="3000" dirty="0">
                <a:solidFill>
                  <a:schemeClr val="bg1"/>
                </a:solidFill>
                <a:latin typeface="Times New Roman" panose="02020603050405020304" pitchFamily="18" charset="0"/>
                <a:ea typeface="Times New Roman" panose="02020603050405020304" pitchFamily="18" charset="0"/>
              </a:rPr>
              <a:t>for we brought nothing into the world, and we cannot take anything out of the world.</a:t>
            </a:r>
            <a:r>
              <a:rPr lang="en-AU" sz="3000" dirty="0">
                <a:solidFill>
                  <a:schemeClr val="bg1"/>
                </a:solidFill>
              </a:rPr>
              <a:t> </a:t>
            </a:r>
            <a:endParaRPr lang="en-AU" sz="3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0938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693866"/>
          </a:xfrm>
          <a:prstGeom prst="rect">
            <a:avLst/>
          </a:prstGeom>
          <a:noFill/>
          <a:ln w="9525">
            <a:noFill/>
            <a:miter lim="800000"/>
            <a:headEnd/>
            <a:tailEnd/>
          </a:ln>
        </p:spPr>
        <p:txBody>
          <a:bodyPr wrap="square">
            <a:prstTxWarp prst="textNoShape">
              <a:avLst/>
            </a:prstTxWarp>
            <a:spAutoFit/>
          </a:bodyPr>
          <a:lstStyle/>
          <a:p>
            <a:r>
              <a:rPr lang="en-AU" sz="2800" b="1" baseline="30000" dirty="0">
                <a:solidFill>
                  <a:schemeClr val="bg1"/>
                </a:solidFill>
                <a:latin typeface="Times New Roman" panose="02020603050405020304" pitchFamily="18" charset="0"/>
                <a:ea typeface="Times New Roman" panose="02020603050405020304" pitchFamily="18" charset="0"/>
              </a:rPr>
              <a:t>8 </a:t>
            </a:r>
            <a:r>
              <a:rPr lang="en-AU" sz="2800" dirty="0">
                <a:solidFill>
                  <a:schemeClr val="bg1"/>
                </a:solidFill>
                <a:latin typeface="Times New Roman" panose="02020603050405020304" pitchFamily="18" charset="0"/>
                <a:ea typeface="Times New Roman" panose="02020603050405020304" pitchFamily="18" charset="0"/>
              </a:rPr>
              <a:t>But if we have food and clothing, with these we will be content.  </a:t>
            </a:r>
            <a:r>
              <a:rPr lang="en-AU" sz="2800" b="1" baseline="30000" dirty="0">
                <a:solidFill>
                  <a:schemeClr val="bg1"/>
                </a:solidFill>
                <a:latin typeface="Times New Roman" panose="02020603050405020304" pitchFamily="18" charset="0"/>
                <a:ea typeface="Times New Roman" panose="02020603050405020304" pitchFamily="18" charset="0"/>
              </a:rPr>
              <a:t>9 </a:t>
            </a:r>
            <a:r>
              <a:rPr lang="en-AU" sz="2800" dirty="0">
                <a:solidFill>
                  <a:schemeClr val="bg1"/>
                </a:solidFill>
                <a:latin typeface="Times New Roman" panose="02020603050405020304" pitchFamily="18" charset="0"/>
                <a:ea typeface="Times New Roman" panose="02020603050405020304" pitchFamily="18" charset="0"/>
              </a:rPr>
              <a:t>But those who desire to be rich fall into temptation, into a snare, into many senseless and harmful desires that plunge people into ruin and destruction.  </a:t>
            </a:r>
            <a:r>
              <a:rPr lang="en-AU" sz="2800" b="1" baseline="30000" dirty="0">
                <a:solidFill>
                  <a:schemeClr val="bg1"/>
                </a:solidFill>
                <a:latin typeface="Times New Roman" panose="02020603050405020304" pitchFamily="18" charset="0"/>
                <a:ea typeface="Times New Roman" panose="02020603050405020304" pitchFamily="18" charset="0"/>
              </a:rPr>
              <a:t>10 </a:t>
            </a:r>
            <a:r>
              <a:rPr lang="en-AU" sz="2800" dirty="0">
                <a:solidFill>
                  <a:schemeClr val="bg1"/>
                </a:solidFill>
                <a:latin typeface="Times New Roman" panose="02020603050405020304" pitchFamily="18" charset="0"/>
                <a:ea typeface="Times New Roman" panose="02020603050405020304" pitchFamily="18" charset="0"/>
              </a:rPr>
              <a:t>For the love of money is a root of all kinds of evils.  It is through this craving that some have wandered away from the faith and pierced themselves with many pangs.</a:t>
            </a:r>
            <a:r>
              <a:rPr lang="en-AU" sz="2800" dirty="0">
                <a:solidFill>
                  <a:schemeClr val="bg1"/>
                </a:solidFill>
              </a:rPr>
              <a:t> </a:t>
            </a:r>
          </a:p>
          <a:p>
            <a:endParaRPr lang="en-AU" dirty="0">
              <a:solidFill>
                <a:schemeClr val="bg1"/>
              </a:solidFill>
              <a:latin typeface="Times New Roman" panose="02020603050405020304" pitchFamily="18" charset="0"/>
              <a:cs typeface="Times New Roman" panose="02020603050405020304" pitchFamily="18" charset="0"/>
            </a:endParaRPr>
          </a:p>
          <a:p>
            <a:r>
              <a:rPr lang="en-AU" sz="2800" b="1" baseline="30000" dirty="0">
                <a:solidFill>
                  <a:schemeClr val="bg1"/>
                </a:solidFill>
                <a:latin typeface="Times New Roman" panose="02020603050405020304" pitchFamily="18" charset="0"/>
                <a:ea typeface="Times New Roman" panose="02020603050405020304" pitchFamily="18" charset="0"/>
              </a:rPr>
              <a:t>11 </a:t>
            </a:r>
            <a:r>
              <a:rPr lang="en-AU" sz="2800" dirty="0">
                <a:solidFill>
                  <a:schemeClr val="bg1"/>
                </a:solidFill>
                <a:latin typeface="Times New Roman" panose="02020603050405020304" pitchFamily="18" charset="0"/>
                <a:ea typeface="Times New Roman" panose="02020603050405020304" pitchFamily="18" charset="0"/>
              </a:rPr>
              <a:t>But as for you, O man of God, flee these things.  Pursue righteousness, godliness, faith, love, steadfastness, gentleness.  </a:t>
            </a:r>
            <a:r>
              <a:rPr lang="en-AU" sz="2800" b="1" baseline="30000" dirty="0">
                <a:solidFill>
                  <a:schemeClr val="bg1"/>
                </a:solidFill>
                <a:latin typeface="Times New Roman" panose="02020603050405020304" pitchFamily="18" charset="0"/>
                <a:ea typeface="Times New Roman" panose="02020603050405020304" pitchFamily="18" charset="0"/>
              </a:rPr>
              <a:t>12 </a:t>
            </a:r>
            <a:r>
              <a:rPr lang="en-AU" sz="2800" dirty="0">
                <a:solidFill>
                  <a:schemeClr val="bg1"/>
                </a:solidFill>
                <a:latin typeface="Times New Roman" panose="02020603050405020304" pitchFamily="18" charset="0"/>
                <a:ea typeface="Times New Roman" panose="02020603050405020304" pitchFamily="18" charset="0"/>
              </a:rPr>
              <a:t>Fight the good fight of the faith.  Take hold of the eternal life to which you were called and about which you made the good confession in the presence of many witnesses.</a:t>
            </a:r>
            <a:endParaRPr lang="en-AU" sz="2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2741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4401205"/>
          </a:xfrm>
          <a:prstGeom prst="rect">
            <a:avLst/>
          </a:prstGeom>
          <a:noFill/>
          <a:ln w="9525">
            <a:noFill/>
            <a:miter lim="800000"/>
            <a:headEnd/>
            <a:tailEnd/>
          </a:ln>
        </p:spPr>
        <p:txBody>
          <a:bodyPr wrap="square">
            <a:prstTxWarp prst="textNoShape">
              <a:avLst/>
            </a:prstTxWarp>
            <a:spAutoFit/>
          </a:bodyPr>
          <a:lstStyle/>
          <a:p>
            <a:r>
              <a:rPr lang="en-AU" sz="2800" b="1" baseline="30000" dirty="0">
                <a:solidFill>
                  <a:schemeClr val="bg1"/>
                </a:solidFill>
                <a:latin typeface="Times New Roman" panose="02020603050405020304" pitchFamily="18" charset="0"/>
                <a:ea typeface="Times New Roman" panose="02020603050405020304" pitchFamily="18" charset="0"/>
              </a:rPr>
              <a:t>13 </a:t>
            </a:r>
            <a:r>
              <a:rPr lang="en-AU" sz="2800" dirty="0">
                <a:solidFill>
                  <a:schemeClr val="bg1"/>
                </a:solidFill>
                <a:latin typeface="Times New Roman" panose="02020603050405020304" pitchFamily="18" charset="0"/>
                <a:ea typeface="Times New Roman" panose="02020603050405020304" pitchFamily="18" charset="0"/>
              </a:rPr>
              <a:t>I charge you in the presence of God, who gives life to all things, and of Christ Jesus, who in his testimony before Pontius Pilate made the good confession, </a:t>
            </a:r>
            <a:r>
              <a:rPr lang="en-AU" sz="2800" b="1" baseline="30000" dirty="0">
                <a:solidFill>
                  <a:schemeClr val="bg1"/>
                </a:solidFill>
                <a:latin typeface="Times New Roman" panose="02020603050405020304" pitchFamily="18" charset="0"/>
                <a:ea typeface="Times New Roman" panose="02020603050405020304" pitchFamily="18" charset="0"/>
              </a:rPr>
              <a:t>14 </a:t>
            </a:r>
            <a:r>
              <a:rPr lang="en-AU" sz="2800" dirty="0">
                <a:solidFill>
                  <a:schemeClr val="bg1"/>
                </a:solidFill>
                <a:latin typeface="Times New Roman" panose="02020603050405020304" pitchFamily="18" charset="0"/>
                <a:ea typeface="Times New Roman" panose="02020603050405020304" pitchFamily="18" charset="0"/>
              </a:rPr>
              <a:t>to keep the commandment unstained and free from reproach until the appearing of our Lord Jesus Christ, </a:t>
            </a:r>
            <a:r>
              <a:rPr lang="en-AU" sz="2800" b="1" baseline="30000" dirty="0">
                <a:solidFill>
                  <a:schemeClr val="bg1"/>
                </a:solidFill>
                <a:latin typeface="Times New Roman" panose="02020603050405020304" pitchFamily="18" charset="0"/>
                <a:ea typeface="Times New Roman" panose="02020603050405020304" pitchFamily="18" charset="0"/>
              </a:rPr>
              <a:t>15 </a:t>
            </a:r>
            <a:r>
              <a:rPr lang="en-AU" sz="2800" dirty="0">
                <a:solidFill>
                  <a:schemeClr val="bg1"/>
                </a:solidFill>
                <a:latin typeface="Times New Roman" panose="02020603050405020304" pitchFamily="18" charset="0"/>
                <a:ea typeface="Times New Roman" panose="02020603050405020304" pitchFamily="18" charset="0"/>
              </a:rPr>
              <a:t>which he will display at the proper time — he who is the blessed and only Sovereign, the King of kings and Lord of lords, </a:t>
            </a:r>
            <a:r>
              <a:rPr lang="en-AU" sz="2800" b="1" baseline="30000" dirty="0">
                <a:solidFill>
                  <a:schemeClr val="bg1"/>
                </a:solidFill>
                <a:latin typeface="Times New Roman" panose="02020603050405020304" pitchFamily="18" charset="0"/>
                <a:ea typeface="Times New Roman" panose="02020603050405020304" pitchFamily="18" charset="0"/>
              </a:rPr>
              <a:t>16 </a:t>
            </a:r>
            <a:r>
              <a:rPr lang="en-AU" sz="2800" dirty="0">
                <a:solidFill>
                  <a:schemeClr val="bg1"/>
                </a:solidFill>
                <a:latin typeface="Times New Roman" panose="02020603050405020304" pitchFamily="18" charset="0"/>
                <a:ea typeface="Times New Roman" panose="02020603050405020304" pitchFamily="18" charset="0"/>
              </a:rPr>
              <a:t>who alone has immortality, who dwells in unapproachable light, whom no one has ever seen or can see.  To him be honour and eternal dominion.  Amen.</a:t>
            </a:r>
            <a:r>
              <a:rPr lang="en-AU" sz="2800" dirty="0">
                <a:solidFill>
                  <a:schemeClr val="bg1"/>
                </a:solidFill>
              </a:rPr>
              <a:t> </a:t>
            </a:r>
            <a:endParaRPr lang="en-AU" sz="2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4790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570756"/>
          </a:xfrm>
          <a:prstGeom prst="rect">
            <a:avLst/>
          </a:prstGeom>
          <a:noFill/>
          <a:ln w="9525">
            <a:noFill/>
            <a:miter lim="800000"/>
            <a:headEnd/>
            <a:tailEnd/>
          </a:ln>
        </p:spPr>
        <p:txBody>
          <a:bodyPr wrap="square">
            <a:prstTxWarp prst="textNoShape">
              <a:avLst/>
            </a:prstTxWarp>
            <a:spAutoFit/>
          </a:bodyPr>
          <a:lstStyle/>
          <a:p>
            <a:pPr indent="152400"/>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17 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As for the rich in this present age, charge them not to be haughty, nor to set their hopes on the uncertainty of riches, but on God, who richly provides us with everything to enjoy.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18 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They are to do good, to be rich in good works, to be generous and ready to share,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19 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thus storing up treasure for themselves as a good foundation for the future, so that they may take hold of that which is truly life. </a:t>
            </a:r>
            <a:endParaRPr lang="en-AU" sz="2800" dirty="0">
              <a:solidFill>
                <a:schemeClr val="bg1"/>
              </a:solidFill>
              <a:latin typeface="Times New Roman" panose="02020603050405020304" pitchFamily="18" charset="0"/>
              <a:ea typeface="Times New Roman" panose="02020603050405020304" pitchFamily="18" charset="0"/>
            </a:endParaRPr>
          </a:p>
          <a:p>
            <a:pPr indent="152400"/>
            <a:r>
              <a:rPr lang="en-AU" sz="1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AU" sz="1000" dirty="0">
              <a:solidFill>
                <a:schemeClr val="bg1"/>
              </a:solidFill>
              <a:latin typeface="Times New Roman" panose="02020603050405020304" pitchFamily="18" charset="0"/>
              <a:ea typeface="Times New Roman" panose="02020603050405020304" pitchFamily="18" charset="0"/>
            </a:endParaRPr>
          </a:p>
          <a:p>
            <a:pPr indent="152400"/>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20 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O Timothy, guard the deposit entrusted to you.  Avoid the irreverent babble and contradictions of what is falsely called “knowledge,”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21 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for by professing it some have swerved from the faith. </a:t>
            </a:r>
            <a:endParaRPr lang="en-AU" sz="2800" dirty="0">
              <a:solidFill>
                <a:schemeClr val="bg1"/>
              </a:solidFill>
              <a:latin typeface="Times New Roman" panose="02020603050405020304" pitchFamily="18" charset="0"/>
              <a:ea typeface="Times New Roman" panose="02020603050405020304" pitchFamily="18" charset="0"/>
            </a:endParaRPr>
          </a:p>
          <a:p>
            <a:pPr indent="152400"/>
            <a:r>
              <a:rPr lang="en-AU" sz="1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AU" sz="1000" dirty="0">
              <a:solidFill>
                <a:schemeClr val="bg1"/>
              </a:solidFill>
              <a:latin typeface="Times New Roman" panose="02020603050405020304" pitchFamily="18" charset="0"/>
              <a:ea typeface="Times New Roman" panose="02020603050405020304" pitchFamily="18" charset="0"/>
            </a:endParaRPr>
          </a:p>
          <a:p>
            <a:r>
              <a:rPr lang="en-AU" sz="2800" dirty="0">
                <a:solidFill>
                  <a:schemeClr val="bg1"/>
                </a:solidFill>
                <a:latin typeface="Times New Roman" panose="02020603050405020304" pitchFamily="18" charset="0"/>
                <a:ea typeface="Times New Roman" panose="02020603050405020304" pitchFamily="18" charset="0"/>
              </a:rPr>
              <a:t>Grace be with you.</a:t>
            </a:r>
            <a:endParaRPr lang="en-AU" sz="2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6114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827584" y="3355"/>
            <a:ext cx="7416824" cy="553998"/>
          </a:xfrm>
          <a:prstGeom prst="rect">
            <a:avLst/>
          </a:prstGeom>
          <a:noFill/>
          <a:ln>
            <a:noFill/>
          </a:ln>
        </p:spPr>
        <p:txBody>
          <a:bodyPr wrap="square" rtlCol="0">
            <a:spAutoFit/>
          </a:bodyPr>
          <a:lstStyle/>
          <a:p>
            <a:pPr marL="317500" indent="-317500" algn="ctr"/>
            <a:r>
              <a:rPr lang="en-AU" sz="3000" dirty="0">
                <a:solidFill>
                  <a:srgbClr val="FFFF00"/>
                </a:solidFill>
                <a:latin typeface="Times New Roman" panose="02020603050405020304" pitchFamily="18" charset="0"/>
                <a:cs typeface="Times New Roman" panose="02020603050405020304" pitchFamily="18" charset="0"/>
              </a:rPr>
              <a:t>Being a Man or Woman of God  ––  Godliness</a:t>
            </a:r>
          </a:p>
        </p:txBody>
      </p:sp>
      <p:sp>
        <p:nvSpPr>
          <p:cNvPr id="26" name="TextBox 25">
            <a:extLst>
              <a:ext uri="{FF2B5EF4-FFF2-40B4-BE49-F238E27FC236}">
                <a16:creationId xmlns:a16="http://schemas.microsoft.com/office/drawing/2014/main" id="{E3B49DDF-8E4F-11EB-477A-B53CC1E872FF}"/>
              </a:ext>
            </a:extLst>
          </p:cNvPr>
          <p:cNvSpPr txBox="1"/>
          <p:nvPr/>
        </p:nvSpPr>
        <p:spPr>
          <a:xfrm>
            <a:off x="720080" y="4474164"/>
            <a:ext cx="7542584" cy="1200329"/>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13 </a:t>
            </a:r>
            <a:r>
              <a:rPr lang="en-AU" dirty="0">
                <a:latin typeface="Comic Sans MS" panose="030F0902030302020204" pitchFamily="66" charset="0"/>
                <a:ea typeface="Times New Roman" panose="02020603050405020304" pitchFamily="18" charset="0"/>
                <a:cs typeface="Times New Roman" panose="02020603050405020304" pitchFamily="18" charset="0"/>
              </a:rPr>
              <a:t>I charge you in the presence of God, who gives life to all things, and of Christ Jesus, who in his testimony before Pontius Pilate made the good confession,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14 </a:t>
            </a:r>
            <a:r>
              <a:rPr lang="en-AU" dirty="0">
                <a:latin typeface="Comic Sans MS" panose="030F0902030302020204" pitchFamily="66" charset="0"/>
                <a:ea typeface="Times New Roman" panose="02020603050405020304" pitchFamily="18" charset="0"/>
                <a:cs typeface="Times New Roman" panose="02020603050405020304" pitchFamily="18" charset="0"/>
              </a:rPr>
              <a:t>to keep the commandment unstained and free from reproach until the appearing of our Lord Jesus Christ</a:t>
            </a:r>
            <a:endParaRPr lang="en-AU" dirty="0">
              <a:latin typeface="Comic Sans MS" panose="030F0902030302020204" pitchFamily="66" charset="0"/>
            </a:endParaRPr>
          </a:p>
        </p:txBody>
      </p:sp>
      <p:sp>
        <p:nvSpPr>
          <p:cNvPr id="19" name="TextBox 18">
            <a:extLst>
              <a:ext uri="{FF2B5EF4-FFF2-40B4-BE49-F238E27FC236}">
                <a16:creationId xmlns:a16="http://schemas.microsoft.com/office/drawing/2014/main" id="{4D768FA9-5251-A9BD-2E0E-AAFB09CFF8A8}"/>
              </a:ext>
            </a:extLst>
          </p:cNvPr>
          <p:cNvSpPr txBox="1"/>
          <p:nvPr/>
        </p:nvSpPr>
        <p:spPr>
          <a:xfrm>
            <a:off x="22608" y="429217"/>
            <a:ext cx="9144000"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Man or Woman of God actively pursues Godliness</a:t>
            </a:r>
          </a:p>
        </p:txBody>
      </p:sp>
      <p:sp>
        <p:nvSpPr>
          <p:cNvPr id="20" name="TextBox 19">
            <a:extLst>
              <a:ext uri="{FF2B5EF4-FFF2-40B4-BE49-F238E27FC236}">
                <a16:creationId xmlns:a16="http://schemas.microsoft.com/office/drawing/2014/main" id="{9B72FBC2-D100-2375-698E-20C4E9F2540E}"/>
              </a:ext>
            </a:extLst>
          </p:cNvPr>
          <p:cNvSpPr txBox="1"/>
          <p:nvPr/>
        </p:nvSpPr>
        <p:spPr>
          <a:xfrm>
            <a:off x="0" y="734797"/>
            <a:ext cx="1331640"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Flee from:</a:t>
            </a:r>
          </a:p>
        </p:txBody>
      </p:sp>
      <p:sp>
        <p:nvSpPr>
          <p:cNvPr id="21" name="TextBox 20">
            <a:extLst>
              <a:ext uri="{FF2B5EF4-FFF2-40B4-BE49-F238E27FC236}">
                <a16:creationId xmlns:a16="http://schemas.microsoft.com/office/drawing/2014/main" id="{CBF8BF19-699E-9C80-962D-2AA64CCED69F}"/>
              </a:ext>
            </a:extLst>
          </p:cNvPr>
          <p:cNvSpPr txBox="1"/>
          <p:nvPr/>
        </p:nvSpPr>
        <p:spPr>
          <a:xfrm>
            <a:off x="1187625" y="765575"/>
            <a:ext cx="208823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ungodly teaching</a:t>
            </a:r>
          </a:p>
        </p:txBody>
      </p:sp>
      <p:sp>
        <p:nvSpPr>
          <p:cNvPr id="16" name="TextBox 15">
            <a:extLst>
              <a:ext uri="{FF2B5EF4-FFF2-40B4-BE49-F238E27FC236}">
                <a16:creationId xmlns:a16="http://schemas.microsoft.com/office/drawing/2014/main" id="{3AD5B3FE-61C7-6DBD-F99F-122B58FECA66}"/>
              </a:ext>
            </a:extLst>
          </p:cNvPr>
          <p:cNvSpPr txBox="1"/>
          <p:nvPr/>
        </p:nvSpPr>
        <p:spPr>
          <a:xfrm>
            <a:off x="3386530" y="782062"/>
            <a:ext cx="4159144"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teaching that appeals to worldly cravings</a:t>
            </a:r>
          </a:p>
        </p:txBody>
      </p:sp>
      <p:sp>
        <p:nvSpPr>
          <p:cNvPr id="17" name="TextBox 16">
            <a:extLst>
              <a:ext uri="{FF2B5EF4-FFF2-40B4-BE49-F238E27FC236}">
                <a16:creationId xmlns:a16="http://schemas.microsoft.com/office/drawing/2014/main" id="{BB0F6C33-A08D-4904-CFEC-9C760C0F6E91}"/>
              </a:ext>
            </a:extLst>
          </p:cNvPr>
          <p:cNvSpPr txBox="1"/>
          <p:nvPr/>
        </p:nvSpPr>
        <p:spPr>
          <a:xfrm>
            <a:off x="1180631" y="1064173"/>
            <a:ext cx="208823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love of money</a:t>
            </a:r>
          </a:p>
        </p:txBody>
      </p:sp>
      <p:sp>
        <p:nvSpPr>
          <p:cNvPr id="18" name="TextBox 17">
            <a:extLst>
              <a:ext uri="{FF2B5EF4-FFF2-40B4-BE49-F238E27FC236}">
                <a16:creationId xmlns:a16="http://schemas.microsoft.com/office/drawing/2014/main" id="{1F99DD1D-4480-DD7A-691E-D8E1D11928FE}"/>
              </a:ext>
            </a:extLst>
          </p:cNvPr>
          <p:cNvSpPr txBox="1"/>
          <p:nvPr/>
        </p:nvSpPr>
        <p:spPr>
          <a:xfrm>
            <a:off x="3386530" y="1064173"/>
            <a:ext cx="248161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controversial teaching</a:t>
            </a:r>
          </a:p>
        </p:txBody>
      </p:sp>
      <p:sp>
        <p:nvSpPr>
          <p:cNvPr id="22" name="TextBox 21">
            <a:extLst>
              <a:ext uri="{FF2B5EF4-FFF2-40B4-BE49-F238E27FC236}">
                <a16:creationId xmlns:a16="http://schemas.microsoft.com/office/drawing/2014/main" id="{3D157CC4-DE25-F3E2-AC50-34FB0691B83D}"/>
              </a:ext>
            </a:extLst>
          </p:cNvPr>
          <p:cNvSpPr txBox="1"/>
          <p:nvPr/>
        </p:nvSpPr>
        <p:spPr>
          <a:xfrm>
            <a:off x="14748" y="1457468"/>
            <a:ext cx="1331640"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Pursue:</a:t>
            </a:r>
          </a:p>
        </p:txBody>
      </p:sp>
      <p:sp>
        <p:nvSpPr>
          <p:cNvPr id="23" name="TextBox 22">
            <a:extLst>
              <a:ext uri="{FF2B5EF4-FFF2-40B4-BE49-F238E27FC236}">
                <a16:creationId xmlns:a16="http://schemas.microsoft.com/office/drawing/2014/main" id="{07DB2F66-A3CA-0B46-ED5B-A264EBF9778B}"/>
              </a:ext>
            </a:extLst>
          </p:cNvPr>
          <p:cNvSpPr txBox="1"/>
          <p:nvPr/>
        </p:nvSpPr>
        <p:spPr>
          <a:xfrm>
            <a:off x="1202373" y="1488246"/>
            <a:ext cx="208823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Righteousness</a:t>
            </a:r>
          </a:p>
        </p:txBody>
      </p:sp>
      <p:sp>
        <p:nvSpPr>
          <p:cNvPr id="24" name="TextBox 23">
            <a:extLst>
              <a:ext uri="{FF2B5EF4-FFF2-40B4-BE49-F238E27FC236}">
                <a16:creationId xmlns:a16="http://schemas.microsoft.com/office/drawing/2014/main" id="{7516EBDE-6CFF-17DA-9675-838BCFFBF8D1}"/>
              </a:ext>
            </a:extLst>
          </p:cNvPr>
          <p:cNvSpPr txBox="1"/>
          <p:nvPr/>
        </p:nvSpPr>
        <p:spPr>
          <a:xfrm>
            <a:off x="3401278" y="1504733"/>
            <a:ext cx="4159144"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Godliness</a:t>
            </a:r>
          </a:p>
        </p:txBody>
      </p:sp>
      <p:sp>
        <p:nvSpPr>
          <p:cNvPr id="25" name="TextBox 24">
            <a:extLst>
              <a:ext uri="{FF2B5EF4-FFF2-40B4-BE49-F238E27FC236}">
                <a16:creationId xmlns:a16="http://schemas.microsoft.com/office/drawing/2014/main" id="{9C2B1283-3BDD-9077-F4A6-E738FDC98F81}"/>
              </a:ext>
            </a:extLst>
          </p:cNvPr>
          <p:cNvSpPr txBox="1"/>
          <p:nvPr/>
        </p:nvSpPr>
        <p:spPr>
          <a:xfrm>
            <a:off x="1195379" y="1786844"/>
            <a:ext cx="208823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Steadfastness</a:t>
            </a:r>
          </a:p>
        </p:txBody>
      </p:sp>
      <p:sp>
        <p:nvSpPr>
          <p:cNvPr id="27" name="TextBox 26">
            <a:extLst>
              <a:ext uri="{FF2B5EF4-FFF2-40B4-BE49-F238E27FC236}">
                <a16:creationId xmlns:a16="http://schemas.microsoft.com/office/drawing/2014/main" id="{0265F494-1E40-4754-467A-3A0048E1F4F2}"/>
              </a:ext>
            </a:extLst>
          </p:cNvPr>
          <p:cNvSpPr txBox="1"/>
          <p:nvPr/>
        </p:nvSpPr>
        <p:spPr>
          <a:xfrm>
            <a:off x="3401278" y="1786844"/>
            <a:ext cx="248161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Gentleness</a:t>
            </a:r>
          </a:p>
        </p:txBody>
      </p:sp>
      <p:sp>
        <p:nvSpPr>
          <p:cNvPr id="29" name="TextBox 28">
            <a:extLst>
              <a:ext uri="{FF2B5EF4-FFF2-40B4-BE49-F238E27FC236}">
                <a16:creationId xmlns:a16="http://schemas.microsoft.com/office/drawing/2014/main" id="{6B2EF912-4592-539E-80B9-DE1D366C6279}"/>
              </a:ext>
            </a:extLst>
          </p:cNvPr>
          <p:cNvSpPr txBox="1"/>
          <p:nvPr/>
        </p:nvSpPr>
        <p:spPr>
          <a:xfrm>
            <a:off x="5118450" y="1506624"/>
            <a:ext cx="208823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Faith</a:t>
            </a:r>
          </a:p>
        </p:txBody>
      </p:sp>
      <p:sp>
        <p:nvSpPr>
          <p:cNvPr id="30" name="TextBox 29">
            <a:extLst>
              <a:ext uri="{FF2B5EF4-FFF2-40B4-BE49-F238E27FC236}">
                <a16:creationId xmlns:a16="http://schemas.microsoft.com/office/drawing/2014/main" id="{1EFBADA6-430B-83BE-7061-92355FD63E22}"/>
              </a:ext>
            </a:extLst>
          </p:cNvPr>
          <p:cNvSpPr txBox="1"/>
          <p:nvPr/>
        </p:nvSpPr>
        <p:spPr>
          <a:xfrm>
            <a:off x="6276199" y="1506624"/>
            <a:ext cx="208823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Love</a:t>
            </a:r>
          </a:p>
        </p:txBody>
      </p:sp>
      <p:sp>
        <p:nvSpPr>
          <p:cNvPr id="31" name="TextBox 30">
            <a:extLst>
              <a:ext uri="{FF2B5EF4-FFF2-40B4-BE49-F238E27FC236}">
                <a16:creationId xmlns:a16="http://schemas.microsoft.com/office/drawing/2014/main" id="{91D3EE6B-8F7E-1FD4-B59A-38752F029192}"/>
              </a:ext>
            </a:extLst>
          </p:cNvPr>
          <p:cNvSpPr txBox="1"/>
          <p:nvPr/>
        </p:nvSpPr>
        <p:spPr>
          <a:xfrm>
            <a:off x="7374" y="2128520"/>
            <a:ext cx="7084906"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Fight the good fight of Faith – This is our mission:</a:t>
            </a:r>
          </a:p>
        </p:txBody>
      </p:sp>
      <p:sp>
        <p:nvSpPr>
          <p:cNvPr id="32" name="TextBox 31">
            <a:extLst>
              <a:ext uri="{FF2B5EF4-FFF2-40B4-BE49-F238E27FC236}">
                <a16:creationId xmlns:a16="http://schemas.microsoft.com/office/drawing/2014/main" id="{45FDDA34-F107-819C-0216-5703B5108FE7}"/>
              </a:ext>
            </a:extLst>
          </p:cNvPr>
          <p:cNvSpPr txBox="1"/>
          <p:nvPr/>
        </p:nvSpPr>
        <p:spPr>
          <a:xfrm>
            <a:off x="251520" y="2436396"/>
            <a:ext cx="8885105" cy="1477328"/>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Take hold of eternal life.  Struggle and contend for the Christian faith. </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Keep believing even when persecuted.  Not shallow rooted. </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Keep focused on Christ.  Not choked out by other desires.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Confessing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Keeping The Christian Faith, free from reproach (Godly Righteous living)</a:t>
            </a:r>
          </a:p>
        </p:txBody>
      </p:sp>
    </p:spTree>
    <p:extLst>
      <p:ext uri="{BB962C8B-B14F-4D97-AF65-F5344CB8AC3E}">
        <p14:creationId xmlns:p14="http://schemas.microsoft.com/office/powerpoint/2010/main" val="1606365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2">
                                            <p:txEl>
                                              <p:pRg st="0" end="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2">
                                            <p:txEl>
                                              <p:pRg st="1" end="1"/>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2">
                                            <p:txEl>
                                              <p:pRg st="2" end="2"/>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2">
                                            <p:txEl>
                                              <p:pRg st="3" end="3"/>
                                            </p:txEl>
                                          </p:spTgt>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2">
                                            <p:txEl>
                                              <p:pRg st="4" end="4"/>
                                            </p:txEl>
                                          </p:spTgt>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19" grpId="0" uiExpand="1" build="p"/>
      <p:bldP spid="20" grpId="0"/>
      <p:bldP spid="21" grpId="0"/>
      <p:bldP spid="16" grpId="0"/>
      <p:bldP spid="17" grpId="0"/>
      <p:bldP spid="18" grpId="0"/>
      <p:bldP spid="22" grpId="0"/>
      <p:bldP spid="23" grpId="0"/>
      <p:bldP spid="24" grpId="0"/>
      <p:bldP spid="25" grpId="0"/>
      <p:bldP spid="27" grpId="0"/>
      <p:bldP spid="29" grpId="0"/>
      <p:bldP spid="30" grpId="0"/>
      <p:bldP spid="31" grpId="0"/>
      <p:bldP spid="32"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a:extLst>
              <a:ext uri="{FF2B5EF4-FFF2-40B4-BE49-F238E27FC236}">
                <a16:creationId xmlns:a16="http://schemas.microsoft.com/office/drawing/2014/main" id="{E3B49DDF-8E4F-11EB-477A-B53CC1E872FF}"/>
              </a:ext>
            </a:extLst>
          </p:cNvPr>
          <p:cNvSpPr txBox="1"/>
          <p:nvPr/>
        </p:nvSpPr>
        <p:spPr>
          <a:xfrm>
            <a:off x="467544" y="0"/>
            <a:ext cx="6120680" cy="2462213"/>
          </a:xfrm>
          <a:prstGeom prst="rect">
            <a:avLst/>
          </a:prstGeom>
          <a:solidFill>
            <a:schemeClr val="bg1"/>
          </a:solidFill>
        </p:spPr>
        <p:txBody>
          <a:bodyPr wrap="square">
            <a:spAutoFit/>
          </a:bodyPr>
          <a:lstStyle/>
          <a:p>
            <a:r>
              <a:rPr lang="en-AU" dirty="0">
                <a:latin typeface="Comic Sans MS" panose="030F0902030302020204" pitchFamily="66" charset="0"/>
                <a:ea typeface="Times New Roman" panose="02020603050405020304" pitchFamily="18" charset="0"/>
              </a:rPr>
              <a:t>Revelation 19:7–8 (ESV) </a:t>
            </a:r>
            <a:endParaRPr lang="en-AU" dirty="0">
              <a:latin typeface="Times New Roman" panose="02020603050405020304" pitchFamily="18" charset="0"/>
              <a:ea typeface="Times New Roman" panose="02020603050405020304" pitchFamily="18" charset="0"/>
            </a:endParaRPr>
          </a:p>
          <a:p>
            <a:pPr marL="609600" indent="-609600">
              <a:tabLst>
                <a:tab pos="127000" algn="r"/>
                <a:tab pos="254000" algn="l"/>
              </a:tabLst>
            </a:pPr>
            <a:r>
              <a:rPr lang="en-AU" dirty="0">
                <a:latin typeface="Comic Sans MS" panose="030F0902030302020204" pitchFamily="66" charset="0"/>
                <a:ea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rPr>
              <a:t>7 </a:t>
            </a:r>
            <a:r>
              <a:rPr lang="en-AU" dirty="0">
                <a:latin typeface="Comic Sans MS" panose="030F0902030302020204" pitchFamily="66" charset="0"/>
                <a:ea typeface="Times New Roman" panose="02020603050405020304" pitchFamily="18" charset="0"/>
              </a:rPr>
              <a:t>	Let us rejoice and exult </a:t>
            </a:r>
            <a:endParaRPr lang="en-AU" dirty="0">
              <a:latin typeface="Times New Roman" panose="02020603050405020304" pitchFamily="18" charset="0"/>
              <a:ea typeface="Times New Roman" panose="02020603050405020304" pitchFamily="18" charset="0"/>
            </a:endParaRPr>
          </a:p>
          <a:p>
            <a:pPr marL="609600" indent="-203200"/>
            <a:r>
              <a:rPr lang="en-AU" dirty="0">
                <a:latin typeface="Comic Sans MS" panose="030F0902030302020204" pitchFamily="66" charset="0"/>
                <a:ea typeface="Times New Roman" panose="02020603050405020304" pitchFamily="18" charset="0"/>
              </a:rPr>
              <a:t>and give him the glory, </a:t>
            </a:r>
            <a:endParaRPr lang="en-AU" dirty="0">
              <a:latin typeface="Times New Roman" panose="02020603050405020304" pitchFamily="18" charset="0"/>
              <a:ea typeface="Times New Roman" panose="02020603050405020304" pitchFamily="18" charset="0"/>
            </a:endParaRPr>
          </a:p>
          <a:p>
            <a:pPr marL="609600" indent="-609600">
              <a:tabLst>
                <a:tab pos="127000" algn="r"/>
                <a:tab pos="254000" algn="l"/>
              </a:tabLst>
            </a:pPr>
            <a:r>
              <a:rPr lang="en-AU" dirty="0">
                <a:latin typeface="Comic Sans MS" panose="030F0902030302020204" pitchFamily="66" charset="0"/>
                <a:ea typeface="Times New Roman" panose="02020603050405020304" pitchFamily="18" charset="0"/>
              </a:rPr>
              <a:t>		for the marriage of the Lamb has come, </a:t>
            </a:r>
            <a:endParaRPr lang="en-AU" dirty="0">
              <a:latin typeface="Times New Roman" panose="02020603050405020304" pitchFamily="18" charset="0"/>
              <a:ea typeface="Times New Roman" panose="02020603050405020304" pitchFamily="18" charset="0"/>
            </a:endParaRPr>
          </a:p>
          <a:p>
            <a:pPr marL="609600" indent="-203200"/>
            <a:r>
              <a:rPr lang="en-AU" u="sng" dirty="0">
                <a:latin typeface="Comic Sans MS" panose="030F0902030302020204" pitchFamily="66" charset="0"/>
                <a:ea typeface="Times New Roman" panose="02020603050405020304" pitchFamily="18" charset="0"/>
              </a:rPr>
              <a:t>and his Bride has made herself ready</a:t>
            </a:r>
            <a:r>
              <a:rPr lang="en-AU" dirty="0">
                <a:latin typeface="Comic Sans MS" panose="030F0902030302020204" pitchFamily="66" charset="0"/>
                <a:ea typeface="Times New Roman" panose="02020603050405020304" pitchFamily="18" charset="0"/>
              </a:rPr>
              <a:t>; </a:t>
            </a:r>
            <a:endParaRPr lang="en-AU" dirty="0">
              <a:latin typeface="Times New Roman" panose="02020603050405020304" pitchFamily="18" charset="0"/>
              <a:ea typeface="Times New Roman" panose="02020603050405020304" pitchFamily="18" charset="0"/>
            </a:endParaRPr>
          </a:p>
          <a:p>
            <a:pPr marL="609600" indent="-609600">
              <a:tabLst>
                <a:tab pos="127000" algn="r"/>
                <a:tab pos="254000" algn="l"/>
              </a:tabLst>
            </a:pPr>
            <a:r>
              <a:rPr lang="en-AU" dirty="0">
                <a:latin typeface="Comic Sans MS" panose="030F0902030302020204" pitchFamily="66" charset="0"/>
                <a:ea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rPr>
              <a:t>8 </a:t>
            </a:r>
            <a:r>
              <a:rPr lang="en-AU" dirty="0">
                <a:latin typeface="Comic Sans MS" panose="030F0902030302020204" pitchFamily="66" charset="0"/>
                <a:ea typeface="Times New Roman" panose="02020603050405020304" pitchFamily="18" charset="0"/>
              </a:rPr>
              <a:t>	it was granted her to clothe herself </a:t>
            </a:r>
            <a:endParaRPr lang="en-AU" dirty="0">
              <a:latin typeface="Times New Roman" panose="02020603050405020304" pitchFamily="18" charset="0"/>
              <a:ea typeface="Times New Roman" panose="02020603050405020304" pitchFamily="18" charset="0"/>
            </a:endParaRPr>
          </a:p>
          <a:p>
            <a:pPr marL="609600" indent="-203200"/>
            <a:r>
              <a:rPr lang="en-AU" dirty="0">
                <a:latin typeface="Comic Sans MS" panose="030F0902030302020204" pitchFamily="66" charset="0"/>
                <a:ea typeface="Times New Roman" panose="02020603050405020304" pitchFamily="18" charset="0"/>
              </a:rPr>
              <a:t>with fine linen, </a:t>
            </a:r>
            <a:r>
              <a:rPr lang="en-AU" u="sng" dirty="0">
                <a:latin typeface="Comic Sans MS" panose="030F0902030302020204" pitchFamily="66" charset="0"/>
                <a:ea typeface="Times New Roman" panose="02020603050405020304" pitchFamily="18" charset="0"/>
              </a:rPr>
              <a:t>bright and pure</a:t>
            </a:r>
            <a:r>
              <a:rPr lang="en-AU" dirty="0">
                <a:latin typeface="Comic Sans MS" panose="030F0902030302020204" pitchFamily="66" charset="0"/>
                <a:ea typeface="Times New Roman" panose="02020603050405020304" pitchFamily="18" charset="0"/>
              </a:rPr>
              <a:t>”— </a:t>
            </a:r>
            <a:endParaRPr lang="en-AU" dirty="0">
              <a:latin typeface="Times New Roman" panose="02020603050405020304" pitchFamily="18" charset="0"/>
              <a:ea typeface="Times New Roman" panose="02020603050405020304" pitchFamily="18" charset="0"/>
            </a:endParaRPr>
          </a:p>
          <a:p>
            <a:pPr>
              <a:spcBef>
                <a:spcPts val="1200"/>
              </a:spcBef>
            </a:pPr>
            <a:r>
              <a:rPr lang="en-AU" dirty="0">
                <a:latin typeface="Comic Sans MS" panose="030F0902030302020204" pitchFamily="66" charset="0"/>
                <a:ea typeface="Times New Roman" panose="02020603050405020304" pitchFamily="18" charset="0"/>
              </a:rPr>
              <a:t>for the fine linen </a:t>
            </a:r>
            <a:r>
              <a:rPr lang="en-AU" u="sng" dirty="0">
                <a:latin typeface="Comic Sans MS" panose="030F0902030302020204" pitchFamily="66" charset="0"/>
                <a:ea typeface="Times New Roman" panose="02020603050405020304" pitchFamily="18" charset="0"/>
              </a:rPr>
              <a:t>is the righteous deeds of the saints</a:t>
            </a:r>
            <a:r>
              <a:rPr lang="en-AU" dirty="0">
                <a:latin typeface="Comic Sans MS" panose="030F0902030302020204" pitchFamily="66" charset="0"/>
                <a:ea typeface="Times New Roman" panose="02020603050405020304" pitchFamily="18" charset="0"/>
              </a:rPr>
              <a:t>. </a:t>
            </a:r>
            <a:endParaRPr lang="en-AU"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14163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827584" y="3355"/>
            <a:ext cx="7416824" cy="553998"/>
          </a:xfrm>
          <a:prstGeom prst="rect">
            <a:avLst/>
          </a:prstGeom>
          <a:noFill/>
          <a:ln>
            <a:noFill/>
          </a:ln>
        </p:spPr>
        <p:txBody>
          <a:bodyPr wrap="square" rtlCol="0">
            <a:spAutoFit/>
          </a:bodyPr>
          <a:lstStyle/>
          <a:p>
            <a:pPr marL="317500" indent="-317500" algn="ctr"/>
            <a:r>
              <a:rPr lang="en-AU" sz="3000" dirty="0">
                <a:solidFill>
                  <a:srgbClr val="FFFF00"/>
                </a:solidFill>
                <a:latin typeface="Times New Roman" panose="02020603050405020304" pitchFamily="18" charset="0"/>
                <a:cs typeface="Times New Roman" panose="02020603050405020304" pitchFamily="18" charset="0"/>
              </a:rPr>
              <a:t>Being a Man or Woman of God  ––  Godliness</a:t>
            </a:r>
          </a:p>
        </p:txBody>
      </p:sp>
      <p:sp>
        <p:nvSpPr>
          <p:cNvPr id="26" name="TextBox 25">
            <a:extLst>
              <a:ext uri="{FF2B5EF4-FFF2-40B4-BE49-F238E27FC236}">
                <a16:creationId xmlns:a16="http://schemas.microsoft.com/office/drawing/2014/main" id="{E3B49DDF-8E4F-11EB-477A-B53CC1E872FF}"/>
              </a:ext>
            </a:extLst>
          </p:cNvPr>
          <p:cNvSpPr txBox="1"/>
          <p:nvPr/>
        </p:nvSpPr>
        <p:spPr>
          <a:xfrm>
            <a:off x="720080" y="4474164"/>
            <a:ext cx="7542584" cy="1200329"/>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13 </a:t>
            </a:r>
            <a:r>
              <a:rPr lang="en-AU" dirty="0">
                <a:latin typeface="Comic Sans MS" panose="030F0902030302020204" pitchFamily="66" charset="0"/>
                <a:ea typeface="Times New Roman" panose="02020603050405020304" pitchFamily="18" charset="0"/>
                <a:cs typeface="Times New Roman" panose="02020603050405020304" pitchFamily="18" charset="0"/>
              </a:rPr>
              <a:t>I charge you in the presence of God, who gives life to all things, and of Christ Jesus, who in his testimony before Pontius Pilate made the good confession,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14 </a:t>
            </a:r>
            <a:r>
              <a:rPr lang="en-AU" dirty="0">
                <a:latin typeface="Comic Sans MS" panose="030F0902030302020204" pitchFamily="66" charset="0"/>
                <a:ea typeface="Times New Roman" panose="02020603050405020304" pitchFamily="18" charset="0"/>
                <a:cs typeface="Times New Roman" panose="02020603050405020304" pitchFamily="18" charset="0"/>
              </a:rPr>
              <a:t>to keep the commandment unstained and free from reproach until the appearing of our Lord Jesus Christ</a:t>
            </a:r>
            <a:endParaRPr lang="en-AU" dirty="0">
              <a:latin typeface="Comic Sans MS" panose="030F0902030302020204" pitchFamily="66" charset="0"/>
            </a:endParaRPr>
          </a:p>
        </p:txBody>
      </p:sp>
      <p:sp>
        <p:nvSpPr>
          <p:cNvPr id="19" name="TextBox 18">
            <a:extLst>
              <a:ext uri="{FF2B5EF4-FFF2-40B4-BE49-F238E27FC236}">
                <a16:creationId xmlns:a16="http://schemas.microsoft.com/office/drawing/2014/main" id="{4D768FA9-5251-A9BD-2E0E-AAFB09CFF8A8}"/>
              </a:ext>
            </a:extLst>
          </p:cNvPr>
          <p:cNvSpPr txBox="1"/>
          <p:nvPr/>
        </p:nvSpPr>
        <p:spPr>
          <a:xfrm>
            <a:off x="22608" y="429217"/>
            <a:ext cx="9144000"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Man or Woman of God actively pursues Godliness</a:t>
            </a:r>
          </a:p>
        </p:txBody>
      </p:sp>
      <p:sp>
        <p:nvSpPr>
          <p:cNvPr id="20" name="TextBox 19">
            <a:extLst>
              <a:ext uri="{FF2B5EF4-FFF2-40B4-BE49-F238E27FC236}">
                <a16:creationId xmlns:a16="http://schemas.microsoft.com/office/drawing/2014/main" id="{9B72FBC2-D100-2375-698E-20C4E9F2540E}"/>
              </a:ext>
            </a:extLst>
          </p:cNvPr>
          <p:cNvSpPr txBox="1"/>
          <p:nvPr/>
        </p:nvSpPr>
        <p:spPr>
          <a:xfrm>
            <a:off x="0" y="734797"/>
            <a:ext cx="1331640"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Flee from:</a:t>
            </a:r>
          </a:p>
        </p:txBody>
      </p:sp>
      <p:sp>
        <p:nvSpPr>
          <p:cNvPr id="21" name="TextBox 20">
            <a:extLst>
              <a:ext uri="{FF2B5EF4-FFF2-40B4-BE49-F238E27FC236}">
                <a16:creationId xmlns:a16="http://schemas.microsoft.com/office/drawing/2014/main" id="{CBF8BF19-699E-9C80-962D-2AA64CCED69F}"/>
              </a:ext>
            </a:extLst>
          </p:cNvPr>
          <p:cNvSpPr txBox="1"/>
          <p:nvPr/>
        </p:nvSpPr>
        <p:spPr>
          <a:xfrm>
            <a:off x="1187625" y="765575"/>
            <a:ext cx="208823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ungodly teaching</a:t>
            </a:r>
          </a:p>
        </p:txBody>
      </p:sp>
      <p:sp>
        <p:nvSpPr>
          <p:cNvPr id="16" name="TextBox 15">
            <a:extLst>
              <a:ext uri="{FF2B5EF4-FFF2-40B4-BE49-F238E27FC236}">
                <a16:creationId xmlns:a16="http://schemas.microsoft.com/office/drawing/2014/main" id="{3AD5B3FE-61C7-6DBD-F99F-122B58FECA66}"/>
              </a:ext>
            </a:extLst>
          </p:cNvPr>
          <p:cNvSpPr txBox="1"/>
          <p:nvPr/>
        </p:nvSpPr>
        <p:spPr>
          <a:xfrm>
            <a:off x="3386530" y="782062"/>
            <a:ext cx="4159144"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teaching that appeals to worldly cravings</a:t>
            </a:r>
          </a:p>
        </p:txBody>
      </p:sp>
      <p:sp>
        <p:nvSpPr>
          <p:cNvPr id="17" name="TextBox 16">
            <a:extLst>
              <a:ext uri="{FF2B5EF4-FFF2-40B4-BE49-F238E27FC236}">
                <a16:creationId xmlns:a16="http://schemas.microsoft.com/office/drawing/2014/main" id="{BB0F6C33-A08D-4904-CFEC-9C760C0F6E91}"/>
              </a:ext>
            </a:extLst>
          </p:cNvPr>
          <p:cNvSpPr txBox="1"/>
          <p:nvPr/>
        </p:nvSpPr>
        <p:spPr>
          <a:xfrm>
            <a:off x="1180631" y="1064173"/>
            <a:ext cx="208823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love of money</a:t>
            </a:r>
          </a:p>
        </p:txBody>
      </p:sp>
      <p:sp>
        <p:nvSpPr>
          <p:cNvPr id="18" name="TextBox 17">
            <a:extLst>
              <a:ext uri="{FF2B5EF4-FFF2-40B4-BE49-F238E27FC236}">
                <a16:creationId xmlns:a16="http://schemas.microsoft.com/office/drawing/2014/main" id="{1F99DD1D-4480-DD7A-691E-D8E1D11928FE}"/>
              </a:ext>
            </a:extLst>
          </p:cNvPr>
          <p:cNvSpPr txBox="1"/>
          <p:nvPr/>
        </p:nvSpPr>
        <p:spPr>
          <a:xfrm>
            <a:off x="3386530" y="1064173"/>
            <a:ext cx="248161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controversial teaching</a:t>
            </a:r>
          </a:p>
        </p:txBody>
      </p:sp>
      <p:sp>
        <p:nvSpPr>
          <p:cNvPr id="22" name="TextBox 21">
            <a:extLst>
              <a:ext uri="{FF2B5EF4-FFF2-40B4-BE49-F238E27FC236}">
                <a16:creationId xmlns:a16="http://schemas.microsoft.com/office/drawing/2014/main" id="{3D157CC4-DE25-F3E2-AC50-34FB0691B83D}"/>
              </a:ext>
            </a:extLst>
          </p:cNvPr>
          <p:cNvSpPr txBox="1"/>
          <p:nvPr/>
        </p:nvSpPr>
        <p:spPr>
          <a:xfrm>
            <a:off x="14748" y="1457468"/>
            <a:ext cx="1331640"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Pursue:</a:t>
            </a:r>
          </a:p>
        </p:txBody>
      </p:sp>
      <p:sp>
        <p:nvSpPr>
          <p:cNvPr id="23" name="TextBox 22">
            <a:extLst>
              <a:ext uri="{FF2B5EF4-FFF2-40B4-BE49-F238E27FC236}">
                <a16:creationId xmlns:a16="http://schemas.microsoft.com/office/drawing/2014/main" id="{07DB2F66-A3CA-0B46-ED5B-A264EBF9778B}"/>
              </a:ext>
            </a:extLst>
          </p:cNvPr>
          <p:cNvSpPr txBox="1"/>
          <p:nvPr/>
        </p:nvSpPr>
        <p:spPr>
          <a:xfrm>
            <a:off x="1202373" y="1488246"/>
            <a:ext cx="208823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Righteousness</a:t>
            </a:r>
          </a:p>
        </p:txBody>
      </p:sp>
      <p:sp>
        <p:nvSpPr>
          <p:cNvPr id="24" name="TextBox 23">
            <a:extLst>
              <a:ext uri="{FF2B5EF4-FFF2-40B4-BE49-F238E27FC236}">
                <a16:creationId xmlns:a16="http://schemas.microsoft.com/office/drawing/2014/main" id="{7516EBDE-6CFF-17DA-9675-838BCFFBF8D1}"/>
              </a:ext>
            </a:extLst>
          </p:cNvPr>
          <p:cNvSpPr txBox="1"/>
          <p:nvPr/>
        </p:nvSpPr>
        <p:spPr>
          <a:xfrm>
            <a:off x="3401278" y="1504733"/>
            <a:ext cx="4159144"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Godliness</a:t>
            </a:r>
          </a:p>
        </p:txBody>
      </p:sp>
      <p:sp>
        <p:nvSpPr>
          <p:cNvPr id="25" name="TextBox 24">
            <a:extLst>
              <a:ext uri="{FF2B5EF4-FFF2-40B4-BE49-F238E27FC236}">
                <a16:creationId xmlns:a16="http://schemas.microsoft.com/office/drawing/2014/main" id="{9C2B1283-3BDD-9077-F4A6-E738FDC98F81}"/>
              </a:ext>
            </a:extLst>
          </p:cNvPr>
          <p:cNvSpPr txBox="1"/>
          <p:nvPr/>
        </p:nvSpPr>
        <p:spPr>
          <a:xfrm>
            <a:off x="1195379" y="1786844"/>
            <a:ext cx="208823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Steadfastness</a:t>
            </a:r>
          </a:p>
        </p:txBody>
      </p:sp>
      <p:sp>
        <p:nvSpPr>
          <p:cNvPr id="27" name="TextBox 26">
            <a:extLst>
              <a:ext uri="{FF2B5EF4-FFF2-40B4-BE49-F238E27FC236}">
                <a16:creationId xmlns:a16="http://schemas.microsoft.com/office/drawing/2014/main" id="{0265F494-1E40-4754-467A-3A0048E1F4F2}"/>
              </a:ext>
            </a:extLst>
          </p:cNvPr>
          <p:cNvSpPr txBox="1"/>
          <p:nvPr/>
        </p:nvSpPr>
        <p:spPr>
          <a:xfrm>
            <a:off x="3401278" y="1786844"/>
            <a:ext cx="248161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Gentleness</a:t>
            </a:r>
          </a:p>
        </p:txBody>
      </p:sp>
      <p:sp>
        <p:nvSpPr>
          <p:cNvPr id="29" name="TextBox 28">
            <a:extLst>
              <a:ext uri="{FF2B5EF4-FFF2-40B4-BE49-F238E27FC236}">
                <a16:creationId xmlns:a16="http://schemas.microsoft.com/office/drawing/2014/main" id="{6B2EF912-4592-539E-80B9-DE1D366C6279}"/>
              </a:ext>
            </a:extLst>
          </p:cNvPr>
          <p:cNvSpPr txBox="1"/>
          <p:nvPr/>
        </p:nvSpPr>
        <p:spPr>
          <a:xfrm>
            <a:off x="5118450" y="1506624"/>
            <a:ext cx="208823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Faith</a:t>
            </a:r>
          </a:p>
        </p:txBody>
      </p:sp>
      <p:sp>
        <p:nvSpPr>
          <p:cNvPr id="30" name="TextBox 29">
            <a:extLst>
              <a:ext uri="{FF2B5EF4-FFF2-40B4-BE49-F238E27FC236}">
                <a16:creationId xmlns:a16="http://schemas.microsoft.com/office/drawing/2014/main" id="{1EFBADA6-430B-83BE-7061-92355FD63E22}"/>
              </a:ext>
            </a:extLst>
          </p:cNvPr>
          <p:cNvSpPr txBox="1"/>
          <p:nvPr/>
        </p:nvSpPr>
        <p:spPr>
          <a:xfrm>
            <a:off x="6276199" y="1506624"/>
            <a:ext cx="208823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Love</a:t>
            </a:r>
          </a:p>
        </p:txBody>
      </p:sp>
      <p:sp>
        <p:nvSpPr>
          <p:cNvPr id="31" name="TextBox 30">
            <a:extLst>
              <a:ext uri="{FF2B5EF4-FFF2-40B4-BE49-F238E27FC236}">
                <a16:creationId xmlns:a16="http://schemas.microsoft.com/office/drawing/2014/main" id="{91D3EE6B-8F7E-1FD4-B59A-38752F029192}"/>
              </a:ext>
            </a:extLst>
          </p:cNvPr>
          <p:cNvSpPr txBox="1"/>
          <p:nvPr/>
        </p:nvSpPr>
        <p:spPr>
          <a:xfrm>
            <a:off x="7374" y="2128520"/>
            <a:ext cx="7084906"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Fight the good fight of Faith – This is our mission:</a:t>
            </a:r>
          </a:p>
        </p:txBody>
      </p:sp>
      <p:sp>
        <p:nvSpPr>
          <p:cNvPr id="32" name="TextBox 31">
            <a:extLst>
              <a:ext uri="{FF2B5EF4-FFF2-40B4-BE49-F238E27FC236}">
                <a16:creationId xmlns:a16="http://schemas.microsoft.com/office/drawing/2014/main" id="{45FDDA34-F107-819C-0216-5703B5108FE7}"/>
              </a:ext>
            </a:extLst>
          </p:cNvPr>
          <p:cNvSpPr txBox="1"/>
          <p:nvPr/>
        </p:nvSpPr>
        <p:spPr>
          <a:xfrm>
            <a:off x="251520" y="2436396"/>
            <a:ext cx="8885105" cy="1754326"/>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Take hold of eternal life.  Struggle and contend for the Christian faith. </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Keep believing even when persecuted.  Not shallow rooted. </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Keep focused on Christ.  Not choked out by other desires.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Confessing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Keeping The Christian Faith, free from reproach (Godly Righteous living)</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Keeping The Christian Faith – The true Gospel  –  Everyone of truth listens to Jesus</a:t>
            </a:r>
          </a:p>
        </p:txBody>
      </p:sp>
    </p:spTree>
    <p:extLst>
      <p:ext uri="{BB962C8B-B14F-4D97-AF65-F5344CB8AC3E}">
        <p14:creationId xmlns:p14="http://schemas.microsoft.com/office/powerpoint/2010/main" val="74527395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149494</TotalTime>
  <Words>1485</Words>
  <Application>Microsoft Macintosh PowerPoint</Application>
  <PresentationFormat>On-screen Show (16:10)</PresentationFormat>
  <Paragraphs>131</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2410</cp:revision>
  <cp:lastPrinted>2022-07-07T22:20:02Z</cp:lastPrinted>
  <dcterms:created xsi:type="dcterms:W3CDTF">2016-11-04T06:28:01Z</dcterms:created>
  <dcterms:modified xsi:type="dcterms:W3CDTF">2022-07-07T22:24:05Z</dcterms:modified>
</cp:coreProperties>
</file>